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Roboto"/>
      <p:regular r:id="rId47"/>
      <p:bold r:id="rId48"/>
      <p:italic r:id="rId49"/>
      <p:boldItalic r:id="rId50"/>
    </p:embeddedFont>
    <p:embeddedFont>
      <p:font typeface="EB Garamond"/>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BGaramond-regular.fntdata"/><Relationship Id="rId50" Type="http://schemas.openxmlformats.org/officeDocument/2006/relationships/font" Target="fonts/Roboto-boldItalic.fntdata"/><Relationship Id="rId53" Type="http://schemas.openxmlformats.org/officeDocument/2006/relationships/font" Target="fonts/EBGaramond-italic.fntdata"/><Relationship Id="rId52" Type="http://schemas.openxmlformats.org/officeDocument/2006/relationships/font" Target="fonts/EBGaramond-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EBGaramon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ecc5e4c7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ecc5e4c7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ORPO is a fine-tuning technique that streamlines the process of adapting LLMs to specific tasks. It addresses a limitation of the traditional two-stage approach. While SFT effectively adapts the model to a desired domain, it can inadvertently increase the probability of generating undesirable responses alongside preferred ones.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ecc5e4c7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ecc5e4c7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ecc5e4c70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ecc5e4c70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cecc5e4c7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cecc5e4c7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ecc5e4c70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cecc5e4c70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f9abad0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cf9abad0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ecc5e4c70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cecc5e4c70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cf9abad03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cf9abad03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cecc5e4c70_0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cecc5e4c70_0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ecc5e4c7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ecc5e4c7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cf9abad03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cf9abad03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cecc5e4c7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cecc5e4c7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 conservative on LR setting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cf9abad03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cf9abad03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Too conservative on LR setting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f9abad03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cf9abad03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cecc5e4c7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cecc5e4c7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cf9abad03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cf9abad03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ecc5e4c7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ecc5e4c7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cf9abad03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cf9abad03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cf9abad033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cf9abad03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cf9abad03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cf9abad03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cf9abad033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cf9abad033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ecc5e4c7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ecc5e4c7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ecc5e4c70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cecc5e4c70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cf368aa36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cf368aa36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cecc5e4c7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cecc5e4c7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ecc5e4c7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ecc5e4c7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cf9abad033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cf9abad03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D0D0D"/>
                </a:solidFill>
                <a:latin typeface="Times New Roman"/>
                <a:ea typeface="Times New Roman"/>
                <a:cs typeface="Times New Roman"/>
                <a:sym typeface="Times New Roman"/>
              </a:rPr>
              <a:t>Although spent a lot of time on HELM evaluation, but we do not get a nice result. So I’d like to spend some time talking about the problem I have faced and how I solve it. Hope it can help with someone who’s facing the same problem, and I’ll be very glad if anyone can share with me how they work with the benchmark program.</a:t>
            </a:r>
            <a:endParaRPr sz="1200">
              <a:solidFill>
                <a:srgbClr val="0D0D0D"/>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cf9abad03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cf9abad0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cf9abad033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cf9abad03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cecc5e4c7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cecc5e4c7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cf9abad033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cf9abad03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f9abad03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cf9abad03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ecc5e4c7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ecc5e4c7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cf9abad0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cf9abad0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cecc5e4c7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cecc5e4c7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ecc5e4c7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ecc5e4c7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Help the AI understand your intent based on the input to control the response.</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Help the AI refine the output to keep it concise and in the right format.</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Avoid biases an AI may learn because of human bias in training data.</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Ensure the AI produces coherent results that are accurate and relevant to the user’s request.</a:t>
            </a:r>
            <a:endParaRPr sz="1800">
              <a:solidFill>
                <a:srgbClr val="595959"/>
              </a:solidFill>
            </a:endParaRPr>
          </a:p>
          <a:p>
            <a:pPr indent="-342900" lvl="0" marL="457200" rtl="0" algn="l">
              <a:lnSpc>
                <a:spcPct val="150000"/>
              </a:lnSpc>
              <a:spcBef>
                <a:spcPts val="0"/>
              </a:spcBef>
              <a:spcAft>
                <a:spcPts val="0"/>
              </a:spcAft>
              <a:buClr>
                <a:srgbClr val="595959"/>
              </a:buClr>
              <a:buSzPts val="1800"/>
              <a:buAutoNum type="arabicPeriod"/>
            </a:pPr>
            <a:r>
              <a:rPr lang="en" sz="1800">
                <a:solidFill>
                  <a:srgbClr val="595959"/>
                </a:solidFill>
              </a:rPr>
              <a:t>Create a better user experience by creating great prompts behind the scenes to help users get the desired output without needing to test AI prompts themselves.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ecc5e4c7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ecc5e4c7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ecc5e4c7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ecc5e4c7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BFBFB"/>
                </a:highlight>
              </a:rPr>
              <a:t>RLHF: For example, when text is translated from one language to another, a model might produce text that’s technically correct but sounds unnatural to the reader. A professional translator can first perform the translation, with the machine-generated translation scored against it, and then a series of machine-generated translations can be scored for quality. The addition of further training to the model makes it better at producing natural-sounding translations.</a:t>
            </a:r>
            <a:endParaRPr sz="1050">
              <a:solidFill>
                <a:srgbClr val="333333"/>
              </a:solidFill>
              <a:highlight>
                <a:srgbClr val="FBFBFB"/>
              </a:highlight>
            </a:endParaRPr>
          </a:p>
          <a:p>
            <a:pPr indent="0" lvl="0" marL="0" rtl="0" algn="l">
              <a:spcBef>
                <a:spcPts val="0"/>
              </a:spcBef>
              <a:spcAft>
                <a:spcPts val="0"/>
              </a:spcAft>
              <a:buNone/>
            </a:pPr>
            <a:r>
              <a:t/>
            </a:r>
            <a:endParaRPr sz="1050">
              <a:solidFill>
                <a:srgbClr val="333333"/>
              </a:solidFill>
              <a:highlight>
                <a:srgbClr val="FBFBFB"/>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cf6063f8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cf6063f8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rgbClr val="333333"/>
              </a:solidFill>
              <a:highlight>
                <a:srgbClr val="FBFBFB"/>
              </a:highlight>
            </a:endParaRPr>
          </a:p>
          <a:p>
            <a:pPr indent="0" lvl="0" marL="0" rtl="0" algn="l">
              <a:spcBef>
                <a:spcPts val="0"/>
              </a:spcBef>
              <a:spcAft>
                <a:spcPts val="0"/>
              </a:spcAft>
              <a:buNone/>
            </a:pPr>
            <a:r>
              <a:t/>
            </a:r>
            <a:endParaRPr sz="1050">
              <a:solidFill>
                <a:srgbClr val="333333"/>
              </a:solidFill>
              <a:highlight>
                <a:srgbClr val="FBFBFB"/>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ecc5e4c7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ecc5e4c7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6.png"/><Relationship Id="rId4" Type="http://schemas.openxmlformats.org/officeDocument/2006/relationships/image" Target="../media/image18.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7.png"/><Relationship Id="rId7" Type="http://schemas.openxmlformats.org/officeDocument/2006/relationships/image" Target="../media/image29.png"/><Relationship Id="rId8"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49.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5.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4.png"/><Relationship Id="rId4" Type="http://schemas.openxmlformats.org/officeDocument/2006/relationships/image" Target="../media/image40.png"/><Relationship Id="rId5"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0.png"/><Relationship Id="rId4" Type="http://schemas.openxmlformats.org/officeDocument/2006/relationships/image" Target="../media/image46.png"/><Relationship Id="rId5"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7.png"/><Relationship Id="rId4" Type="http://schemas.openxmlformats.org/officeDocument/2006/relationships/image" Target="../media/image50.png"/><Relationship Id="rId5"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53.png"/><Relationship Id="rId5"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7.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8.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huggingface.co/spaces/HuggingFaceH4/open_llm_leaderboar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8.png"/><Relationship Id="rId4" Type="http://schemas.openxmlformats.org/officeDocument/2006/relationships/image" Target="../media/image5.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2383500"/>
          </a:xfrm>
          <a:prstGeom prst="rect">
            <a:avLst/>
          </a:prstGeom>
        </p:spPr>
        <p:txBody>
          <a:bodyPr anchorCtr="0" anchor="b" bIns="91425" lIns="91425" spcFirstLastPara="1" rIns="91425" wrap="square" tIns="91425">
            <a:normAutofit/>
          </a:bodyPr>
          <a:lstStyle/>
          <a:p>
            <a:pPr indent="0" lvl="0" marL="0" rtl="0" algn="ctr">
              <a:lnSpc>
                <a:spcPct val="115000"/>
              </a:lnSpc>
              <a:spcBef>
                <a:spcPts val="0"/>
              </a:spcBef>
              <a:spcAft>
                <a:spcPts val="0"/>
              </a:spcAft>
              <a:buNone/>
            </a:pPr>
            <a:r>
              <a:rPr b="1" lang="en">
                <a:solidFill>
                  <a:srgbClr val="FF9900"/>
                </a:solidFill>
              </a:rPr>
              <a:t>5810 </a:t>
            </a:r>
            <a:r>
              <a:rPr b="1" lang="en">
                <a:solidFill>
                  <a:srgbClr val="FF9900"/>
                </a:solidFill>
              </a:rPr>
              <a:t>Final Project</a:t>
            </a:r>
            <a:endParaRPr b="1">
              <a:solidFill>
                <a:srgbClr val="FF9900"/>
              </a:solidFill>
            </a:endParaRPr>
          </a:p>
          <a:p>
            <a:pPr indent="0" lvl="0" marL="0" rtl="0" algn="ctr">
              <a:spcBef>
                <a:spcPts val="0"/>
              </a:spcBef>
              <a:spcAft>
                <a:spcPts val="0"/>
              </a:spcAft>
              <a:buNone/>
            </a:pPr>
            <a:r>
              <a:rPr lang="en" sz="2800">
                <a:solidFill>
                  <a:srgbClr val="FF9900"/>
                </a:solidFill>
              </a:rPr>
              <a:t>Fine-tuning Competition</a:t>
            </a:r>
            <a:endParaRPr sz="2800">
              <a:solidFill>
                <a:srgbClr val="FF9900"/>
              </a:solidFill>
            </a:endParaRPr>
          </a:p>
        </p:txBody>
      </p:sp>
      <p:sp>
        <p:nvSpPr>
          <p:cNvPr id="55" name="Google Shape;55;p13"/>
          <p:cNvSpPr txBox="1"/>
          <p:nvPr>
            <p:ph idx="1" type="subTitle"/>
          </p:nvPr>
        </p:nvSpPr>
        <p:spPr>
          <a:xfrm>
            <a:off x="311700" y="373807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Qiu Jingxi, Di Ziyan, Frank Dong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a:blip r:embed="rId3">
            <a:alphaModFix/>
          </a:blip>
          <a:stretch>
            <a:fillRect/>
          </a:stretch>
        </p:blipFill>
        <p:spPr>
          <a:xfrm>
            <a:off x="5878325" y="1081775"/>
            <a:ext cx="3062050" cy="2979950"/>
          </a:xfrm>
          <a:prstGeom prst="rect">
            <a:avLst/>
          </a:prstGeom>
          <a:noFill/>
          <a:ln>
            <a:noFill/>
          </a:ln>
        </p:spPr>
      </p:pic>
      <p:sp>
        <p:nvSpPr>
          <p:cNvPr id="120" name="Google Shape;120;p22"/>
          <p:cNvSpPr/>
          <p:nvPr/>
        </p:nvSpPr>
        <p:spPr>
          <a:xfrm>
            <a:off x="673100" y="4049263"/>
            <a:ext cx="3844800" cy="474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 name="Google Shape;121;p22"/>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ORPO</a:t>
            </a:r>
            <a:endParaRPr b="1" sz="3220">
              <a:solidFill>
                <a:srgbClr val="FF9900"/>
              </a:solidFill>
            </a:endParaRPr>
          </a:p>
        </p:txBody>
      </p:sp>
      <p:grpSp>
        <p:nvGrpSpPr>
          <p:cNvPr id="122" name="Google Shape;122;p22"/>
          <p:cNvGrpSpPr/>
          <p:nvPr/>
        </p:nvGrpSpPr>
        <p:grpSpPr>
          <a:xfrm>
            <a:off x="163250" y="1540900"/>
            <a:ext cx="5553224" cy="2348625"/>
            <a:chOff x="152402" y="1059068"/>
            <a:chExt cx="8506778" cy="3569882"/>
          </a:xfrm>
        </p:grpSpPr>
        <p:pic>
          <p:nvPicPr>
            <p:cNvPr id="123" name="Google Shape;123;p22"/>
            <p:cNvPicPr preferRelativeResize="0"/>
            <p:nvPr/>
          </p:nvPicPr>
          <p:blipFill rotWithShape="1">
            <a:blip r:embed="rId4">
              <a:alphaModFix/>
            </a:blip>
            <a:srcRect b="0" l="0" r="3762" t="0"/>
            <a:stretch/>
          </p:blipFill>
          <p:spPr>
            <a:xfrm>
              <a:off x="152402" y="1059068"/>
              <a:ext cx="8506778" cy="2601877"/>
            </a:xfrm>
            <a:prstGeom prst="rect">
              <a:avLst/>
            </a:prstGeom>
            <a:noFill/>
            <a:ln>
              <a:noFill/>
            </a:ln>
          </p:spPr>
        </p:pic>
        <p:sp>
          <p:nvSpPr>
            <p:cNvPr id="124" name="Google Shape;124;p22"/>
            <p:cNvSpPr/>
            <p:nvPr/>
          </p:nvSpPr>
          <p:spPr>
            <a:xfrm>
              <a:off x="1241725" y="3590650"/>
              <a:ext cx="1457550" cy="289800"/>
            </a:xfrm>
            <a:custGeom>
              <a:rect b="b" l="l" r="r" t="t"/>
              <a:pathLst>
                <a:path extrusionOk="0" h="11592" w="58302">
                  <a:moveTo>
                    <a:pt x="0" y="0"/>
                  </a:moveTo>
                  <a:cubicBezTo>
                    <a:pt x="0" y="10411"/>
                    <a:pt x="18792" y="10177"/>
                    <a:pt x="29151" y="11212"/>
                  </a:cubicBezTo>
                  <a:cubicBezTo>
                    <a:pt x="39414" y="12237"/>
                    <a:pt x="58302" y="11154"/>
                    <a:pt x="58302" y="840"/>
                  </a:cubicBezTo>
                </a:path>
              </a:pathLst>
            </a:custGeom>
            <a:noFill/>
            <a:ln cap="flat" cmpd="sng" w="9525">
              <a:solidFill>
                <a:schemeClr val="dk2"/>
              </a:solidFill>
              <a:prstDash val="solid"/>
              <a:round/>
              <a:headEnd len="med" w="med" type="none"/>
              <a:tailEnd len="med" w="med" type="stealth"/>
            </a:ln>
          </p:spPr>
        </p:sp>
        <p:sp>
          <p:nvSpPr>
            <p:cNvPr id="125" name="Google Shape;125;p22"/>
            <p:cNvSpPr txBox="1"/>
            <p:nvPr/>
          </p:nvSpPr>
          <p:spPr>
            <a:xfrm>
              <a:off x="1297800" y="3880450"/>
              <a:ext cx="1681800" cy="74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8761D"/>
                  </a:solidFill>
                </a:rPr>
                <a:t>Remove Reward Model</a:t>
              </a:r>
              <a:endParaRPr b="1" sz="1000">
                <a:solidFill>
                  <a:srgbClr val="38761D"/>
                </a:solidFill>
              </a:endParaRPr>
            </a:p>
          </p:txBody>
        </p:sp>
        <p:sp>
          <p:nvSpPr>
            <p:cNvPr id="126" name="Google Shape;126;p22"/>
            <p:cNvSpPr/>
            <p:nvPr/>
          </p:nvSpPr>
          <p:spPr>
            <a:xfrm>
              <a:off x="2979600" y="3590650"/>
              <a:ext cx="1457550" cy="289800"/>
            </a:xfrm>
            <a:custGeom>
              <a:rect b="b" l="l" r="r" t="t"/>
              <a:pathLst>
                <a:path extrusionOk="0" h="11592" w="58302">
                  <a:moveTo>
                    <a:pt x="0" y="0"/>
                  </a:moveTo>
                  <a:cubicBezTo>
                    <a:pt x="0" y="10411"/>
                    <a:pt x="18792" y="10177"/>
                    <a:pt x="29151" y="11212"/>
                  </a:cubicBezTo>
                  <a:cubicBezTo>
                    <a:pt x="39414" y="12237"/>
                    <a:pt x="58302" y="11154"/>
                    <a:pt x="58302" y="840"/>
                  </a:cubicBezTo>
                </a:path>
              </a:pathLst>
            </a:custGeom>
            <a:noFill/>
            <a:ln cap="flat" cmpd="sng" w="9525">
              <a:solidFill>
                <a:schemeClr val="dk2"/>
              </a:solidFill>
              <a:prstDash val="solid"/>
              <a:round/>
              <a:headEnd len="med" w="med" type="none"/>
              <a:tailEnd len="med" w="med" type="stealth"/>
            </a:ln>
          </p:spPr>
        </p:sp>
        <p:sp>
          <p:nvSpPr>
            <p:cNvPr id="127" name="Google Shape;127;p22"/>
            <p:cNvSpPr txBox="1"/>
            <p:nvPr/>
          </p:nvSpPr>
          <p:spPr>
            <a:xfrm>
              <a:off x="3035675" y="3880450"/>
              <a:ext cx="1983000" cy="74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38761D"/>
                  </a:solidFill>
                </a:rPr>
                <a:t>Remove Reference Model</a:t>
              </a:r>
              <a:endParaRPr b="1" sz="1000">
                <a:solidFill>
                  <a:srgbClr val="38761D"/>
                </a:solidFill>
              </a:endParaRPr>
            </a:p>
          </p:txBody>
        </p:sp>
      </p:grpSp>
      <p:sp>
        <p:nvSpPr>
          <p:cNvPr id="128" name="Google Shape;128;p22"/>
          <p:cNvSpPr txBox="1"/>
          <p:nvPr/>
        </p:nvSpPr>
        <p:spPr>
          <a:xfrm>
            <a:off x="224863" y="833475"/>
            <a:ext cx="5943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ORPO: Monolithic Preference Optimization without Reference Model</a:t>
            </a:r>
            <a:endParaRPr/>
          </a:p>
          <a:p>
            <a:pPr indent="457200" lvl="0" marL="0" rtl="0" algn="l">
              <a:spcBef>
                <a:spcPts val="0"/>
              </a:spcBef>
              <a:spcAft>
                <a:spcPts val="0"/>
              </a:spcAft>
              <a:buNone/>
            </a:pPr>
            <a:r>
              <a:rPr lang="en" sz="1200"/>
              <a:t>Jiwoo Hong, Noah Lee, James Thorne</a:t>
            </a:r>
            <a:endParaRPr sz="1200"/>
          </a:p>
        </p:txBody>
      </p:sp>
      <p:sp>
        <p:nvSpPr>
          <p:cNvPr id="129" name="Google Shape;129;p22"/>
          <p:cNvSpPr txBox="1"/>
          <p:nvPr/>
        </p:nvSpPr>
        <p:spPr>
          <a:xfrm>
            <a:off x="106475" y="4835700"/>
            <a:ext cx="730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999999"/>
                </a:solidFill>
              </a:rPr>
              <a:t>Reference: </a:t>
            </a:r>
            <a:r>
              <a:rPr lang="en" sz="800">
                <a:solidFill>
                  <a:srgbClr val="999999"/>
                </a:solidFill>
              </a:rPr>
              <a:t>Hong, J., Lee, N., &amp; Thorne, J. (2024). ORPO: Monolithic Preference Optimization without Reference Model. arXiv preprint arXiv:2403.07691.</a:t>
            </a:r>
            <a:endParaRPr sz="800">
              <a:solidFill>
                <a:srgbClr val="999999"/>
              </a:solidFill>
            </a:endParaRPr>
          </a:p>
        </p:txBody>
      </p:sp>
      <p:grpSp>
        <p:nvGrpSpPr>
          <p:cNvPr id="130" name="Google Shape;130;p22"/>
          <p:cNvGrpSpPr/>
          <p:nvPr/>
        </p:nvGrpSpPr>
        <p:grpSpPr>
          <a:xfrm>
            <a:off x="5812950" y="721125"/>
            <a:ext cx="3192800" cy="3810900"/>
            <a:chOff x="5962525" y="906675"/>
            <a:chExt cx="3192800" cy="3810900"/>
          </a:xfrm>
        </p:grpSpPr>
        <p:sp>
          <p:nvSpPr>
            <p:cNvPr id="131" name="Google Shape;131;p22"/>
            <p:cNvSpPr/>
            <p:nvPr/>
          </p:nvSpPr>
          <p:spPr>
            <a:xfrm>
              <a:off x="5962525" y="906675"/>
              <a:ext cx="3161700" cy="3810900"/>
            </a:xfrm>
            <a:prstGeom prst="roundRect">
              <a:avLst>
                <a:gd fmla="val 16667" name="adj"/>
              </a:avLst>
            </a:prstGeom>
            <a:solidFill>
              <a:schemeClr val="lt1"/>
            </a:solid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2" name="Google Shape;132;p22"/>
            <p:cNvPicPr preferRelativeResize="0"/>
            <p:nvPr/>
          </p:nvPicPr>
          <p:blipFill>
            <a:blip r:embed="rId5">
              <a:alphaModFix/>
            </a:blip>
            <a:stretch>
              <a:fillRect/>
            </a:stretch>
          </p:blipFill>
          <p:spPr>
            <a:xfrm>
              <a:off x="6186265" y="1484825"/>
              <a:ext cx="2622422" cy="585000"/>
            </a:xfrm>
            <a:prstGeom prst="rect">
              <a:avLst/>
            </a:prstGeom>
            <a:noFill/>
            <a:ln>
              <a:noFill/>
            </a:ln>
          </p:spPr>
        </p:pic>
        <p:sp>
          <p:nvSpPr>
            <p:cNvPr id="133" name="Google Shape;133;p22"/>
            <p:cNvSpPr txBox="1"/>
            <p:nvPr/>
          </p:nvSpPr>
          <p:spPr>
            <a:xfrm>
              <a:off x="6036025" y="1115525"/>
              <a:ext cx="292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Loss of Supervised Fine-Tuning: </a:t>
              </a:r>
              <a:endParaRPr b="1" sz="1200">
                <a:solidFill>
                  <a:schemeClr val="dk1"/>
                </a:solidFill>
                <a:latin typeface="Times New Roman"/>
                <a:ea typeface="Times New Roman"/>
                <a:cs typeface="Times New Roman"/>
                <a:sym typeface="Times New Roman"/>
              </a:endParaRPr>
            </a:p>
          </p:txBody>
        </p:sp>
        <p:pic>
          <p:nvPicPr>
            <p:cNvPr id="134" name="Google Shape;134;p22"/>
            <p:cNvPicPr preferRelativeResize="0"/>
            <p:nvPr/>
          </p:nvPicPr>
          <p:blipFill>
            <a:blip r:embed="rId6">
              <a:alphaModFix/>
            </a:blip>
            <a:stretch>
              <a:fillRect/>
            </a:stretch>
          </p:blipFill>
          <p:spPr>
            <a:xfrm>
              <a:off x="6232425" y="2371975"/>
              <a:ext cx="2089225" cy="545275"/>
            </a:xfrm>
            <a:prstGeom prst="rect">
              <a:avLst/>
            </a:prstGeom>
            <a:noFill/>
            <a:ln>
              <a:noFill/>
            </a:ln>
          </p:spPr>
        </p:pic>
        <p:sp>
          <p:nvSpPr>
            <p:cNvPr id="135" name="Google Shape;135;p22"/>
            <p:cNvSpPr txBox="1"/>
            <p:nvPr/>
          </p:nvSpPr>
          <p:spPr>
            <a:xfrm>
              <a:off x="6081925" y="2002675"/>
              <a:ext cx="292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Odds Ratio</a:t>
              </a:r>
              <a:r>
                <a:rPr b="1" lang="en" sz="1200">
                  <a:solidFill>
                    <a:schemeClr val="dk1"/>
                  </a:solidFill>
                  <a:latin typeface="Times New Roman"/>
                  <a:ea typeface="Times New Roman"/>
                  <a:cs typeface="Times New Roman"/>
                  <a:sym typeface="Times New Roman"/>
                </a:rPr>
                <a:t>: </a:t>
              </a:r>
              <a:endParaRPr b="1" sz="1200">
                <a:solidFill>
                  <a:schemeClr val="dk1"/>
                </a:solidFill>
                <a:latin typeface="Times New Roman"/>
                <a:ea typeface="Times New Roman"/>
                <a:cs typeface="Times New Roman"/>
                <a:sym typeface="Times New Roman"/>
              </a:endParaRPr>
            </a:p>
          </p:txBody>
        </p:sp>
        <p:sp>
          <p:nvSpPr>
            <p:cNvPr id="136" name="Google Shape;136;p22"/>
            <p:cNvSpPr txBox="1"/>
            <p:nvPr/>
          </p:nvSpPr>
          <p:spPr>
            <a:xfrm>
              <a:off x="6186275" y="2852750"/>
              <a:ext cx="29229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Times New Roman"/>
                <a:buChar char="●"/>
              </a:pPr>
              <a:r>
                <a:rPr lang="en" sz="1000">
                  <a:solidFill>
                    <a:schemeClr val="dk1"/>
                  </a:solidFill>
                  <a:latin typeface="Times New Roman"/>
                  <a:ea typeface="Times New Roman"/>
                  <a:cs typeface="Times New Roman"/>
                  <a:sym typeface="Times New Roman"/>
                </a:rPr>
                <a:t>w: preferred style  &amp;  l: disfavored style</a:t>
              </a:r>
              <a:endParaRPr sz="1000">
                <a:solidFill>
                  <a:schemeClr val="dk1"/>
                </a:solidFill>
                <a:latin typeface="Times New Roman"/>
                <a:ea typeface="Times New Roman"/>
                <a:cs typeface="Times New Roman"/>
                <a:sym typeface="Times New Roman"/>
              </a:endParaRPr>
            </a:p>
          </p:txBody>
        </p:sp>
        <p:pic>
          <p:nvPicPr>
            <p:cNvPr id="137" name="Google Shape;137;p22"/>
            <p:cNvPicPr preferRelativeResize="0"/>
            <p:nvPr/>
          </p:nvPicPr>
          <p:blipFill>
            <a:blip r:embed="rId7">
              <a:alphaModFix/>
            </a:blip>
            <a:stretch>
              <a:fillRect/>
            </a:stretch>
          </p:blipFill>
          <p:spPr>
            <a:xfrm>
              <a:off x="6232425" y="3154350"/>
              <a:ext cx="2404075" cy="159900"/>
            </a:xfrm>
            <a:prstGeom prst="rect">
              <a:avLst/>
            </a:prstGeom>
            <a:noFill/>
            <a:ln>
              <a:noFill/>
            </a:ln>
          </p:spPr>
        </p:pic>
        <p:sp>
          <p:nvSpPr>
            <p:cNvPr id="138" name="Google Shape;138;p22"/>
            <p:cNvSpPr txBox="1"/>
            <p:nvPr/>
          </p:nvSpPr>
          <p:spPr>
            <a:xfrm>
              <a:off x="6232425" y="3283413"/>
              <a:ext cx="2922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Ex: 	P(y|x)=0.9	odds(y|x) = 9</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	</a:t>
              </a:r>
              <a:r>
                <a:rPr lang="en" sz="1000">
                  <a:solidFill>
                    <a:schemeClr val="dk1"/>
                  </a:solidFill>
                  <a:latin typeface="Times New Roman"/>
                  <a:ea typeface="Times New Roman"/>
                  <a:cs typeface="Times New Roman"/>
                  <a:sym typeface="Times New Roman"/>
                </a:rPr>
                <a:t>P(y|x)=0.8	odds(y|x) = 4</a:t>
              </a:r>
              <a:endParaRPr sz="1000">
                <a:solidFill>
                  <a:schemeClr val="dk1"/>
                </a:solidFill>
                <a:latin typeface="Times New Roman"/>
                <a:ea typeface="Times New Roman"/>
                <a:cs typeface="Times New Roman"/>
                <a:sym typeface="Times New Roman"/>
              </a:endParaRPr>
            </a:p>
          </p:txBody>
        </p:sp>
        <p:pic>
          <p:nvPicPr>
            <p:cNvPr id="139" name="Google Shape;139;p22"/>
            <p:cNvPicPr preferRelativeResize="0"/>
            <p:nvPr/>
          </p:nvPicPr>
          <p:blipFill>
            <a:blip r:embed="rId8">
              <a:alphaModFix/>
            </a:blip>
            <a:stretch>
              <a:fillRect/>
            </a:stretch>
          </p:blipFill>
          <p:spPr>
            <a:xfrm>
              <a:off x="6194875" y="4144552"/>
              <a:ext cx="2876749" cy="230139"/>
            </a:xfrm>
            <a:prstGeom prst="rect">
              <a:avLst/>
            </a:prstGeom>
            <a:noFill/>
            <a:ln>
              <a:noFill/>
            </a:ln>
          </p:spPr>
        </p:pic>
        <p:sp>
          <p:nvSpPr>
            <p:cNvPr id="140" name="Google Shape;140;p22"/>
            <p:cNvSpPr txBox="1"/>
            <p:nvPr/>
          </p:nvSpPr>
          <p:spPr>
            <a:xfrm>
              <a:off x="6148725" y="3775250"/>
              <a:ext cx="292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Loss of Odds Ratio: </a:t>
              </a:r>
              <a:endParaRPr b="1" sz="1200">
                <a:solidFill>
                  <a:schemeClr val="dk1"/>
                </a:solidFill>
                <a:latin typeface="Times New Roman"/>
                <a:ea typeface="Times New Roman"/>
                <a:cs typeface="Times New Roman"/>
                <a:sym typeface="Times New Roman"/>
              </a:endParaRPr>
            </a:p>
          </p:txBody>
        </p:sp>
      </p:grpSp>
      <p:pic>
        <p:nvPicPr>
          <p:cNvPr id="141" name="Google Shape;141;p22"/>
          <p:cNvPicPr preferRelativeResize="0"/>
          <p:nvPr/>
        </p:nvPicPr>
        <p:blipFill>
          <a:blip r:embed="rId9">
            <a:alphaModFix/>
          </a:blip>
          <a:stretch>
            <a:fillRect/>
          </a:stretch>
        </p:blipFill>
        <p:spPr>
          <a:xfrm>
            <a:off x="839075" y="4096225"/>
            <a:ext cx="3572250" cy="380375"/>
          </a:xfrm>
          <a:prstGeom prst="rect">
            <a:avLst/>
          </a:prstGeom>
          <a:noFill/>
          <a:ln>
            <a:noFill/>
          </a:ln>
        </p:spPr>
      </p:pic>
      <p:cxnSp>
        <p:nvCxnSpPr>
          <p:cNvPr id="142" name="Google Shape;142;p22"/>
          <p:cNvCxnSpPr>
            <a:endCxn id="120" idx="3"/>
          </p:cNvCxnSpPr>
          <p:nvPr/>
        </p:nvCxnSpPr>
        <p:spPr>
          <a:xfrm flipH="1">
            <a:off x="4517900" y="4207813"/>
            <a:ext cx="1326000" cy="78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UnSloth</a:t>
            </a:r>
            <a:endParaRPr b="1" sz="3220">
              <a:solidFill>
                <a:srgbClr val="FF9900"/>
              </a:solidFill>
            </a:endParaRPr>
          </a:p>
        </p:txBody>
      </p:sp>
      <p:sp>
        <p:nvSpPr>
          <p:cNvPr id="148" name="Google Shape;148;p23"/>
          <p:cNvSpPr txBox="1"/>
          <p:nvPr>
            <p:ph idx="1" type="body"/>
          </p:nvPr>
        </p:nvSpPr>
        <p:spPr>
          <a:xfrm>
            <a:off x="617250" y="906675"/>
            <a:ext cx="7909500" cy="2283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b="1" lang="en" sz="1700">
                <a:solidFill>
                  <a:srgbClr val="1F2328"/>
                </a:solidFill>
                <a:highlight>
                  <a:srgbClr val="FFFFFF"/>
                </a:highlight>
              </a:rPr>
              <a:t>About:</a:t>
            </a:r>
            <a:endParaRPr b="1" sz="1700">
              <a:solidFill>
                <a:srgbClr val="1F2328"/>
              </a:solidFill>
              <a:highlight>
                <a:srgbClr val="FFFFFF"/>
              </a:highlight>
            </a:endParaRPr>
          </a:p>
          <a:p>
            <a:pPr indent="0" lvl="0" marL="0" rtl="0" algn="l">
              <a:spcBef>
                <a:spcPts val="400"/>
              </a:spcBef>
              <a:spcAft>
                <a:spcPts val="0"/>
              </a:spcAft>
              <a:buNone/>
            </a:pPr>
            <a:r>
              <a:rPr lang="en" sz="1150">
                <a:solidFill>
                  <a:srgbClr val="191B1F"/>
                </a:solidFill>
                <a:highlight>
                  <a:srgbClr val="FFFFFF"/>
                </a:highlight>
              </a:rPr>
              <a:t>Finetune Llama 3, Mistral &amp; Gemma LLMs 2-5x faster with 80% less memory</a:t>
            </a:r>
            <a:endParaRPr sz="1150">
              <a:solidFill>
                <a:srgbClr val="191B1F"/>
              </a:solidFill>
              <a:highlight>
                <a:srgbClr val="FFFFFF"/>
              </a:highlight>
            </a:endParaRPr>
          </a:p>
          <a:p>
            <a:pPr indent="0" lvl="0" marL="0" rtl="0" algn="l">
              <a:spcBef>
                <a:spcPts val="1200"/>
              </a:spcBef>
              <a:spcAft>
                <a:spcPts val="0"/>
              </a:spcAft>
              <a:buNone/>
            </a:pPr>
            <a:r>
              <a:rPr b="1" lang="en" sz="1700">
                <a:solidFill>
                  <a:srgbClr val="1F2328"/>
                </a:solidFill>
                <a:highlight>
                  <a:srgbClr val="FFFFFF"/>
                </a:highlight>
              </a:rPr>
              <a:t>Their Work:</a:t>
            </a:r>
            <a:endParaRPr b="1" sz="1700">
              <a:solidFill>
                <a:srgbClr val="1F2328"/>
              </a:solidFill>
              <a:highlight>
                <a:srgbClr val="FFFFFF"/>
              </a:highlight>
            </a:endParaRPr>
          </a:p>
          <a:p>
            <a:pPr indent="-288925" lvl="0" marL="457200" marR="0" rtl="0" algn="l">
              <a:lnSpc>
                <a:spcPct val="150000"/>
              </a:lnSpc>
              <a:spcBef>
                <a:spcPts val="1200"/>
              </a:spcBef>
              <a:spcAft>
                <a:spcPts val="0"/>
              </a:spcAft>
              <a:buClr>
                <a:srgbClr val="191B1F"/>
              </a:buClr>
              <a:buSzPts val="950"/>
              <a:buChar char="●"/>
            </a:pPr>
            <a:r>
              <a:rPr lang="en" sz="950">
                <a:solidFill>
                  <a:srgbClr val="191B1F"/>
                </a:solidFill>
                <a:highlight>
                  <a:srgbClr val="FFFFFF"/>
                </a:highlight>
              </a:rPr>
              <a:t>Optimize </a:t>
            </a:r>
            <a:r>
              <a:rPr b="1" lang="en" sz="950">
                <a:solidFill>
                  <a:srgbClr val="191B1F"/>
                </a:solidFill>
                <a:highlight>
                  <a:srgbClr val="FFFFFF"/>
                </a:highlight>
              </a:rPr>
              <a:t>bfloat16</a:t>
            </a:r>
            <a:r>
              <a:rPr lang="en" sz="950">
                <a:solidFill>
                  <a:srgbClr val="191B1F"/>
                </a:solidFill>
                <a:highlight>
                  <a:srgbClr val="FFFFFF"/>
                </a:highlight>
              </a:rPr>
              <a:t> </a:t>
            </a:r>
            <a:r>
              <a:rPr lang="en" sz="950">
                <a:solidFill>
                  <a:srgbClr val="191B1F"/>
                </a:solidFill>
                <a:highlight>
                  <a:srgbClr val="FFFFFF"/>
                </a:highlight>
              </a:rPr>
              <a:t>directly (accelerate library Bitsandbytes work with float 16 and convert to bfloat16)</a:t>
            </a:r>
            <a:endParaRPr sz="950">
              <a:solidFill>
                <a:srgbClr val="191B1F"/>
              </a:solidFill>
              <a:highlight>
                <a:srgbClr val="FFFFFF"/>
              </a:highlight>
            </a:endParaRPr>
          </a:p>
          <a:p>
            <a:pPr indent="-288925" lvl="0" marL="457200" marR="0" rtl="0" algn="l">
              <a:lnSpc>
                <a:spcPct val="150000"/>
              </a:lnSpc>
              <a:spcBef>
                <a:spcPts val="0"/>
              </a:spcBef>
              <a:spcAft>
                <a:spcPts val="0"/>
              </a:spcAft>
              <a:buClr>
                <a:srgbClr val="191B1F"/>
              </a:buClr>
              <a:buSzPts val="950"/>
              <a:buChar char="●"/>
            </a:pPr>
            <a:r>
              <a:rPr b="1" lang="en" sz="950">
                <a:solidFill>
                  <a:srgbClr val="191B1F"/>
                </a:solidFill>
                <a:highlight>
                  <a:srgbClr val="FFFFFF"/>
                </a:highlight>
              </a:rPr>
              <a:t>Manual autograd</a:t>
            </a:r>
            <a:r>
              <a:rPr lang="en" sz="950">
                <a:solidFill>
                  <a:srgbClr val="191B1F"/>
                </a:solidFill>
                <a:highlight>
                  <a:srgbClr val="FFFFFF"/>
                </a:highlight>
              </a:rPr>
              <a:t> and chained matrix multiplication optimizations</a:t>
            </a:r>
            <a:endParaRPr sz="950">
              <a:solidFill>
                <a:srgbClr val="191B1F"/>
              </a:solidFill>
              <a:highlight>
                <a:srgbClr val="FFFFFF"/>
              </a:highlight>
            </a:endParaRPr>
          </a:p>
          <a:p>
            <a:pPr indent="-288925" lvl="0" marL="457200" marR="0" rtl="0" algn="l">
              <a:lnSpc>
                <a:spcPct val="150000"/>
              </a:lnSpc>
              <a:spcBef>
                <a:spcPts val="0"/>
              </a:spcBef>
              <a:spcAft>
                <a:spcPts val="0"/>
              </a:spcAft>
              <a:buClr>
                <a:srgbClr val="191B1F"/>
              </a:buClr>
              <a:buSzPts val="950"/>
              <a:buChar char="●"/>
            </a:pPr>
            <a:r>
              <a:rPr lang="en" sz="950">
                <a:solidFill>
                  <a:srgbClr val="191B1F"/>
                </a:solidFill>
                <a:highlight>
                  <a:srgbClr val="FFFFFF"/>
                </a:highlight>
              </a:rPr>
              <a:t>Use Pytorch </a:t>
            </a:r>
            <a:r>
              <a:rPr b="1" lang="en" sz="950">
                <a:solidFill>
                  <a:srgbClr val="191B1F"/>
                </a:solidFill>
                <a:highlight>
                  <a:srgbClr val="FFFFFF"/>
                </a:highlight>
              </a:rPr>
              <a:t>Scaled Dot Product Attention</a:t>
            </a:r>
            <a:endParaRPr b="1" sz="950">
              <a:solidFill>
                <a:srgbClr val="191B1F"/>
              </a:solidFill>
              <a:highlight>
                <a:srgbClr val="FFFFFF"/>
              </a:highlight>
            </a:endParaRPr>
          </a:p>
          <a:p>
            <a:pPr indent="-288925" lvl="0" marL="457200" marR="0" rtl="0" algn="l">
              <a:lnSpc>
                <a:spcPct val="150000"/>
              </a:lnSpc>
              <a:spcBef>
                <a:spcPts val="0"/>
              </a:spcBef>
              <a:spcAft>
                <a:spcPts val="0"/>
              </a:spcAft>
              <a:buClr>
                <a:srgbClr val="191B1F"/>
              </a:buClr>
              <a:buSzPts val="950"/>
              <a:buChar char="●"/>
            </a:pPr>
            <a:r>
              <a:rPr lang="en" sz="950">
                <a:solidFill>
                  <a:srgbClr val="191B1F"/>
                </a:solidFill>
                <a:highlight>
                  <a:srgbClr val="FFFFFF"/>
                </a:highlight>
              </a:rPr>
              <a:t>Rewrote all kernels in OpenAI's </a:t>
            </a:r>
            <a:r>
              <a:rPr b="1" lang="en" sz="950">
                <a:solidFill>
                  <a:srgbClr val="191B1F"/>
                </a:solidFill>
                <a:highlight>
                  <a:srgbClr val="FFFFFF"/>
                </a:highlight>
              </a:rPr>
              <a:t>Triton</a:t>
            </a:r>
            <a:r>
              <a:rPr lang="en" sz="950">
                <a:solidFill>
                  <a:srgbClr val="191B1F"/>
                </a:solidFill>
                <a:highlight>
                  <a:srgbClr val="FFFFFF"/>
                </a:highlight>
              </a:rPr>
              <a:t> language, </a:t>
            </a:r>
            <a:r>
              <a:rPr b="1" lang="en" sz="950">
                <a:solidFill>
                  <a:srgbClr val="191B1F"/>
                </a:solidFill>
                <a:highlight>
                  <a:srgbClr val="FFFFFF"/>
                </a:highlight>
              </a:rPr>
              <a:t>Accelerate RMS Normalization</a:t>
            </a:r>
            <a:endParaRPr b="1" sz="950">
              <a:solidFill>
                <a:srgbClr val="191B1F"/>
              </a:solidFill>
              <a:highlight>
                <a:srgbClr val="FFFFFF"/>
              </a:highlight>
            </a:endParaRPr>
          </a:p>
          <a:p>
            <a:pPr indent="-288925" lvl="0" marL="457200" marR="0" rtl="0" algn="l">
              <a:lnSpc>
                <a:spcPct val="150000"/>
              </a:lnSpc>
              <a:spcBef>
                <a:spcPts val="0"/>
              </a:spcBef>
              <a:spcAft>
                <a:spcPts val="0"/>
              </a:spcAft>
              <a:buClr>
                <a:srgbClr val="191B1F"/>
              </a:buClr>
              <a:buSzPts val="950"/>
              <a:buChar char="●"/>
            </a:pPr>
            <a:r>
              <a:rPr lang="en" sz="950">
                <a:solidFill>
                  <a:srgbClr val="191B1F"/>
                </a:solidFill>
                <a:highlight>
                  <a:srgbClr val="FFFFFF"/>
                </a:highlight>
              </a:rPr>
              <a:t>And others …</a:t>
            </a:r>
            <a:endParaRPr sz="950">
              <a:solidFill>
                <a:srgbClr val="191B1F"/>
              </a:solidFill>
              <a:highlight>
                <a:srgbClr val="FFFFFF"/>
              </a:highlight>
            </a:endParaRPr>
          </a:p>
        </p:txBody>
      </p:sp>
      <p:pic>
        <p:nvPicPr>
          <p:cNvPr id="149" name="Google Shape;149;p23"/>
          <p:cNvPicPr preferRelativeResize="0"/>
          <p:nvPr/>
        </p:nvPicPr>
        <p:blipFill>
          <a:blip r:embed="rId3">
            <a:alphaModFix/>
          </a:blip>
          <a:stretch>
            <a:fillRect/>
          </a:stretch>
        </p:blipFill>
        <p:spPr>
          <a:xfrm>
            <a:off x="775925" y="3190500"/>
            <a:ext cx="2350826" cy="1504525"/>
          </a:xfrm>
          <a:prstGeom prst="rect">
            <a:avLst/>
          </a:prstGeom>
          <a:noFill/>
          <a:ln>
            <a:noFill/>
          </a:ln>
        </p:spPr>
      </p:pic>
      <p:sp>
        <p:nvSpPr>
          <p:cNvPr id="150" name="Google Shape;150;p23"/>
          <p:cNvSpPr txBox="1"/>
          <p:nvPr/>
        </p:nvSpPr>
        <p:spPr>
          <a:xfrm>
            <a:off x="106475" y="4835700"/>
            <a:ext cx="730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999999"/>
                </a:solidFill>
              </a:rPr>
              <a:t>Reference: </a:t>
            </a:r>
            <a:r>
              <a:rPr lang="en" sz="800">
                <a:solidFill>
                  <a:srgbClr val="999999"/>
                </a:solidFill>
              </a:rPr>
              <a:t>https://kaitchup.substack.com/p/unsloth-faster-and-memory-efficient</a:t>
            </a:r>
            <a:endParaRPr sz="800">
              <a:solidFill>
                <a:srgbClr val="999999"/>
              </a:solidFill>
            </a:endParaRPr>
          </a:p>
        </p:txBody>
      </p:sp>
      <p:grpSp>
        <p:nvGrpSpPr>
          <p:cNvPr id="151" name="Google Shape;151;p23"/>
          <p:cNvGrpSpPr/>
          <p:nvPr/>
        </p:nvGrpSpPr>
        <p:grpSpPr>
          <a:xfrm>
            <a:off x="3568200" y="3279000"/>
            <a:ext cx="5318700" cy="1605300"/>
            <a:chOff x="3561200" y="3089800"/>
            <a:chExt cx="5318700" cy="1605300"/>
          </a:xfrm>
        </p:grpSpPr>
        <p:sp>
          <p:nvSpPr>
            <p:cNvPr id="152" name="Google Shape;152;p23"/>
            <p:cNvSpPr txBox="1"/>
            <p:nvPr/>
          </p:nvSpPr>
          <p:spPr>
            <a:xfrm>
              <a:off x="3561200" y="3089800"/>
              <a:ext cx="5318700" cy="16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In our test:</a:t>
              </a:r>
              <a:endParaRPr b="1" sz="16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LoRA+Supervised fine-tuning: </a:t>
              </a:r>
              <a:endParaRPr>
                <a:solidFill>
                  <a:schemeClr val="dk1"/>
                </a:solidFill>
              </a:endParaRPr>
            </a:p>
            <a:p>
              <a:pPr indent="457200" lvl="0" marL="457200" rtl="0" algn="l">
                <a:spcBef>
                  <a:spcPts val="0"/>
                </a:spcBef>
                <a:spcAft>
                  <a:spcPts val="0"/>
                </a:spcAft>
                <a:buNone/>
              </a:pPr>
              <a:r>
                <a:rPr lang="en">
                  <a:solidFill>
                    <a:schemeClr val="dk1"/>
                  </a:solidFill>
                </a:rPr>
                <a:t>Increased 40%</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LORA+ORPO: </a:t>
              </a:r>
              <a:endParaRPr>
                <a:solidFill>
                  <a:schemeClr val="dk1"/>
                </a:solidFill>
              </a:endParaRPr>
            </a:p>
            <a:p>
              <a:pPr indent="0" lvl="0" marL="914400" rtl="0" algn="l">
                <a:spcBef>
                  <a:spcPts val="0"/>
                </a:spcBef>
                <a:spcAft>
                  <a:spcPts val="0"/>
                </a:spcAft>
                <a:buNone/>
              </a:pPr>
              <a:r>
                <a:rPr lang="en">
                  <a:solidFill>
                    <a:schemeClr val="dk1"/>
                  </a:solidFill>
                </a:rPr>
                <a:t>Increased 10-30%</a:t>
              </a:r>
              <a:endParaRPr>
                <a:solidFill>
                  <a:schemeClr val="dk1"/>
                </a:solidFill>
              </a:endParaRPr>
            </a:p>
          </p:txBody>
        </p:sp>
        <p:pic>
          <p:nvPicPr>
            <p:cNvPr id="153" name="Google Shape;153;p23"/>
            <p:cNvPicPr preferRelativeResize="0"/>
            <p:nvPr/>
          </p:nvPicPr>
          <p:blipFill>
            <a:blip r:embed="rId4">
              <a:alphaModFix/>
            </a:blip>
            <a:stretch>
              <a:fillRect/>
            </a:stretch>
          </p:blipFill>
          <p:spPr>
            <a:xfrm>
              <a:off x="4355513" y="4075150"/>
              <a:ext cx="202225" cy="202225"/>
            </a:xfrm>
            <a:prstGeom prst="rect">
              <a:avLst/>
            </a:prstGeom>
            <a:noFill/>
            <a:ln>
              <a:noFill/>
            </a:ln>
          </p:spPr>
        </p:pic>
        <p:pic>
          <p:nvPicPr>
            <p:cNvPr id="154" name="Google Shape;154;p23"/>
            <p:cNvPicPr preferRelativeResize="0"/>
            <p:nvPr/>
          </p:nvPicPr>
          <p:blipFill>
            <a:blip r:embed="rId4">
              <a:alphaModFix/>
            </a:blip>
            <a:stretch>
              <a:fillRect/>
            </a:stretch>
          </p:blipFill>
          <p:spPr>
            <a:xfrm>
              <a:off x="4355513" y="3652950"/>
              <a:ext cx="202225" cy="202225"/>
            </a:xfrm>
            <a:prstGeom prst="rect">
              <a:avLst/>
            </a:prstGeom>
            <a:noFill/>
            <a:ln>
              <a:noFill/>
            </a:ln>
          </p:spPr>
        </p:pic>
      </p:grpSp>
      <p:pic>
        <p:nvPicPr>
          <p:cNvPr id="155" name="Google Shape;155;p23"/>
          <p:cNvPicPr preferRelativeResize="0"/>
          <p:nvPr/>
        </p:nvPicPr>
        <p:blipFill>
          <a:blip r:embed="rId5">
            <a:alphaModFix/>
          </a:blip>
          <a:stretch>
            <a:fillRect/>
          </a:stretch>
        </p:blipFill>
        <p:spPr>
          <a:xfrm>
            <a:off x="6614274" y="1039274"/>
            <a:ext cx="2436425" cy="541975"/>
          </a:xfrm>
          <a:prstGeom prst="rect">
            <a:avLst/>
          </a:prstGeom>
          <a:noFill/>
          <a:ln>
            <a:noFill/>
          </a:ln>
        </p:spPr>
      </p:pic>
      <p:pic>
        <p:nvPicPr>
          <p:cNvPr id="156" name="Google Shape;156;p23"/>
          <p:cNvPicPr preferRelativeResize="0"/>
          <p:nvPr/>
        </p:nvPicPr>
        <p:blipFill>
          <a:blip r:embed="rId6">
            <a:alphaModFix/>
          </a:blip>
          <a:stretch>
            <a:fillRect/>
          </a:stretch>
        </p:blipFill>
        <p:spPr>
          <a:xfrm>
            <a:off x="6538075" y="1637650"/>
            <a:ext cx="2605925" cy="644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Base Model: LLaMA 3 8B</a:t>
            </a:r>
            <a:endParaRPr b="1" sz="3220">
              <a:solidFill>
                <a:srgbClr val="FF9900"/>
              </a:solidFill>
            </a:endParaRPr>
          </a:p>
        </p:txBody>
      </p:sp>
      <p:pic>
        <p:nvPicPr>
          <p:cNvPr id="162" name="Google Shape;162;p24"/>
          <p:cNvPicPr preferRelativeResize="0"/>
          <p:nvPr/>
        </p:nvPicPr>
        <p:blipFill>
          <a:blip r:embed="rId3">
            <a:alphaModFix/>
          </a:blip>
          <a:stretch>
            <a:fillRect/>
          </a:stretch>
        </p:blipFill>
        <p:spPr>
          <a:xfrm>
            <a:off x="1359475" y="3010113"/>
            <a:ext cx="3396051" cy="1873276"/>
          </a:xfrm>
          <a:prstGeom prst="rect">
            <a:avLst/>
          </a:prstGeom>
          <a:noFill/>
          <a:ln>
            <a:noFill/>
          </a:ln>
        </p:spPr>
      </p:pic>
      <p:pic>
        <p:nvPicPr>
          <p:cNvPr id="163" name="Google Shape;163;p24"/>
          <p:cNvPicPr preferRelativeResize="0"/>
          <p:nvPr/>
        </p:nvPicPr>
        <p:blipFill>
          <a:blip r:embed="rId4">
            <a:alphaModFix/>
          </a:blip>
          <a:stretch>
            <a:fillRect/>
          </a:stretch>
        </p:blipFill>
        <p:spPr>
          <a:xfrm>
            <a:off x="5167150" y="3568812"/>
            <a:ext cx="2494500" cy="1405225"/>
          </a:xfrm>
          <a:prstGeom prst="rect">
            <a:avLst/>
          </a:prstGeom>
          <a:noFill/>
          <a:ln>
            <a:noFill/>
          </a:ln>
        </p:spPr>
      </p:pic>
      <p:sp>
        <p:nvSpPr>
          <p:cNvPr id="164" name="Google Shape;164;p24"/>
          <p:cNvSpPr txBox="1"/>
          <p:nvPr/>
        </p:nvSpPr>
        <p:spPr>
          <a:xfrm>
            <a:off x="1474825" y="1036288"/>
            <a:ext cx="39294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Released on April 18, 2024</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Compared to LLaMA2, it has: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292100" lvl="0" marL="457200" rtl="0" algn="l">
              <a:lnSpc>
                <a:spcPct val="150000"/>
              </a:lnSpc>
              <a:spcBef>
                <a:spcPts val="0"/>
              </a:spcBef>
              <a:spcAft>
                <a:spcPts val="0"/>
              </a:spcAft>
              <a:buClr>
                <a:schemeClr val="dk1"/>
              </a:buClr>
              <a:buSzPts val="1000"/>
              <a:buChar char="●"/>
            </a:pPr>
            <a:r>
              <a:rPr lang="en" sz="1000">
                <a:solidFill>
                  <a:schemeClr val="dk1"/>
                </a:solidFill>
              </a:rPr>
              <a:t>More High Quality Data (15T Tokens)</a:t>
            </a:r>
            <a:endParaRPr sz="1000">
              <a:solidFill>
                <a:schemeClr val="dk1"/>
              </a:solidFill>
            </a:endParaRPr>
          </a:p>
          <a:p>
            <a:pPr indent="-292100" lvl="0" marL="457200" rtl="0" algn="l">
              <a:lnSpc>
                <a:spcPct val="150000"/>
              </a:lnSpc>
              <a:spcBef>
                <a:spcPts val="0"/>
              </a:spcBef>
              <a:spcAft>
                <a:spcPts val="0"/>
              </a:spcAft>
              <a:buClr>
                <a:schemeClr val="dk1"/>
              </a:buClr>
              <a:buSzPts val="1000"/>
              <a:buChar char="●"/>
            </a:pPr>
            <a:r>
              <a:rPr lang="en" sz="1000">
                <a:solidFill>
                  <a:schemeClr val="dk1"/>
                </a:solidFill>
              </a:rPr>
              <a:t>Longer context window (4096 -&gt; 8192)</a:t>
            </a:r>
            <a:endParaRPr sz="1000">
              <a:solidFill>
                <a:schemeClr val="dk1"/>
              </a:solidFill>
            </a:endParaRPr>
          </a:p>
          <a:p>
            <a:pPr indent="-292100" lvl="0" marL="457200" rtl="0" algn="l">
              <a:lnSpc>
                <a:spcPct val="150000"/>
              </a:lnSpc>
              <a:spcBef>
                <a:spcPts val="0"/>
              </a:spcBef>
              <a:spcAft>
                <a:spcPts val="0"/>
              </a:spcAft>
              <a:buClr>
                <a:schemeClr val="dk1"/>
              </a:buClr>
              <a:buSzPts val="1000"/>
              <a:buChar char="●"/>
            </a:pPr>
            <a:r>
              <a:rPr lang="en" sz="1000">
                <a:solidFill>
                  <a:schemeClr val="dk1"/>
                </a:solidFill>
              </a:rPr>
              <a:t>Larger vocab_size (32000 -&gt;128256)</a:t>
            </a:r>
            <a:endParaRPr sz="1000">
              <a:solidFill>
                <a:schemeClr val="dk1"/>
              </a:solidFill>
            </a:endParaRPr>
          </a:p>
          <a:p>
            <a:pPr indent="-292100" lvl="0" marL="457200" rtl="0" algn="l">
              <a:lnSpc>
                <a:spcPct val="150000"/>
              </a:lnSpc>
              <a:spcBef>
                <a:spcPts val="0"/>
              </a:spcBef>
              <a:spcAft>
                <a:spcPts val="0"/>
              </a:spcAft>
              <a:buClr>
                <a:schemeClr val="dk1"/>
              </a:buClr>
              <a:buSzPts val="1000"/>
              <a:buChar char="●"/>
            </a:pPr>
            <a:r>
              <a:rPr lang="en" sz="1000">
                <a:solidFill>
                  <a:schemeClr val="dk1"/>
                </a:solidFill>
              </a:rPr>
              <a:t>GQA reduce Attn Head (compare to 7B)</a:t>
            </a:r>
            <a:endParaRPr sz="1000">
              <a:solidFill>
                <a:schemeClr val="dk1"/>
              </a:solidFill>
            </a:endParaRPr>
          </a:p>
        </p:txBody>
      </p:sp>
      <p:pic>
        <p:nvPicPr>
          <p:cNvPr id="165" name="Google Shape;165;p24"/>
          <p:cNvPicPr preferRelativeResize="0"/>
          <p:nvPr/>
        </p:nvPicPr>
        <p:blipFill>
          <a:blip r:embed="rId5">
            <a:alphaModFix/>
          </a:blip>
          <a:stretch>
            <a:fillRect/>
          </a:stretch>
        </p:blipFill>
        <p:spPr>
          <a:xfrm>
            <a:off x="5309762" y="826500"/>
            <a:ext cx="2209325" cy="2658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169" name="Shape 169"/>
        <p:cNvGrpSpPr/>
        <p:nvPr/>
      </p:nvGrpSpPr>
      <p:grpSpPr>
        <a:xfrm>
          <a:off x="0" y="0"/>
          <a:ext cx="0" cy="0"/>
          <a:chOff x="0" y="0"/>
          <a:chExt cx="0" cy="0"/>
        </a:xfrm>
      </p:grpSpPr>
      <p:sp>
        <p:nvSpPr>
          <p:cNvPr id="170" name="Google Shape;170;p25"/>
          <p:cNvSpPr txBox="1"/>
          <p:nvPr>
            <p:ph type="title"/>
          </p:nvPr>
        </p:nvSpPr>
        <p:spPr>
          <a:xfrm>
            <a:off x="311700" y="12438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FFFF"/>
                </a:solidFill>
              </a:rPr>
              <a:t>Datasets</a:t>
            </a:r>
            <a:endParaRPr b="1" sz="3220">
              <a:solidFill>
                <a:srgbClr val="FFFFFF"/>
              </a:solidFill>
            </a:endParaRPr>
          </a:p>
        </p:txBody>
      </p:sp>
      <p:sp>
        <p:nvSpPr>
          <p:cNvPr id="171" name="Google Shape;171;p25"/>
          <p:cNvSpPr txBox="1"/>
          <p:nvPr/>
        </p:nvSpPr>
        <p:spPr>
          <a:xfrm>
            <a:off x="2356500" y="2189050"/>
            <a:ext cx="4735800" cy="120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Datasets for Supervised </a:t>
            </a:r>
            <a:r>
              <a:rPr lang="en" sz="1800">
                <a:solidFill>
                  <a:srgbClr val="FFFFFF"/>
                </a:solidFill>
              </a:rPr>
              <a:t>Fine-Tuning</a:t>
            </a:r>
            <a:endParaRPr sz="1800">
              <a:solidFill>
                <a:srgbClr val="FFFFFF"/>
              </a:solidFill>
            </a:endParaRPr>
          </a:p>
          <a:p>
            <a:pPr indent="0" lvl="0" marL="45720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Datasets for ORPO Fine-Tuning</a:t>
            </a:r>
            <a:endParaRPr sz="1800">
              <a:solidFill>
                <a:srgbClr val="FFFFFF"/>
              </a:solidFill>
            </a:endParaRPr>
          </a:p>
        </p:txBody>
      </p:sp>
      <p:pic>
        <p:nvPicPr>
          <p:cNvPr id="172" name="Google Shape;172;p25"/>
          <p:cNvPicPr preferRelativeResize="0"/>
          <p:nvPr/>
        </p:nvPicPr>
        <p:blipFill>
          <a:blip r:embed="rId3">
            <a:alphaModFix/>
          </a:blip>
          <a:stretch>
            <a:fillRect/>
          </a:stretch>
        </p:blipFill>
        <p:spPr>
          <a:xfrm>
            <a:off x="2948375" y="1311200"/>
            <a:ext cx="632575" cy="632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Dataset 1 - Supervised Fine-Tuning</a:t>
            </a:r>
            <a:endParaRPr b="1" sz="3220">
              <a:solidFill>
                <a:srgbClr val="FF9900"/>
              </a:solidFill>
            </a:endParaRPr>
          </a:p>
          <a:p>
            <a:pPr indent="0" lvl="0" marL="0" rtl="0" algn="l">
              <a:spcBef>
                <a:spcPts val="0"/>
              </a:spcBef>
              <a:spcAft>
                <a:spcPts val="0"/>
              </a:spcAft>
              <a:buSzPts val="990"/>
              <a:buNone/>
            </a:pPr>
            <a:r>
              <a:t/>
            </a:r>
            <a:endParaRPr b="1" sz="3220">
              <a:solidFill>
                <a:srgbClr val="FF9900"/>
              </a:solidFill>
            </a:endParaRPr>
          </a:p>
        </p:txBody>
      </p:sp>
      <p:sp>
        <p:nvSpPr>
          <p:cNvPr id="178" name="Google Shape;178;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datasets combines 9 sub datasets:</a:t>
            </a:r>
            <a:endParaRPr>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MMLU</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Big-bench</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Truthful_qa</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CNN Dailymail</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GSM8K</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BBQ(Bias Benchmark for QA)</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FLAN</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Databricks-dolly-15k</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Lima</a:t>
            </a:r>
            <a:endParaRPr sz="1400">
              <a:solidFill>
                <a:schemeClr val="dk1"/>
              </a:solidFill>
            </a:endParaRPr>
          </a:p>
        </p:txBody>
      </p:sp>
      <p:sp>
        <p:nvSpPr>
          <p:cNvPr id="179" name="Google Shape;179;p26"/>
          <p:cNvSpPr txBox="1"/>
          <p:nvPr>
            <p:ph idx="1" type="body"/>
          </p:nvPr>
        </p:nvSpPr>
        <p:spPr>
          <a:xfrm>
            <a:off x="4514425" y="1185750"/>
            <a:ext cx="4379400" cy="449700"/>
          </a:xfrm>
          <a:prstGeom prst="rect">
            <a:avLst/>
          </a:prstGeom>
        </p:spPr>
        <p:txBody>
          <a:bodyPr anchorCtr="0" anchor="t" bIns="91425" lIns="91425" spcFirstLastPara="1" rIns="91425" wrap="square" tIns="91425">
            <a:normAutofit fontScale="77500"/>
          </a:bodyPr>
          <a:lstStyle/>
          <a:p>
            <a:pPr indent="0" lvl="0" marL="0" marR="0" rtl="0" algn="l">
              <a:lnSpc>
                <a:spcPct val="115000"/>
              </a:lnSpc>
              <a:spcBef>
                <a:spcPts val="0"/>
              </a:spcBef>
              <a:spcAft>
                <a:spcPts val="1200"/>
              </a:spcAft>
              <a:buNone/>
            </a:pPr>
            <a:r>
              <a:rPr lang="en">
                <a:solidFill>
                  <a:schemeClr val="dk1"/>
                </a:solidFill>
              </a:rPr>
              <a:t>They will been </a:t>
            </a:r>
            <a:r>
              <a:rPr lang="en">
                <a:solidFill>
                  <a:schemeClr val="dk1"/>
                </a:solidFill>
              </a:rPr>
              <a:t>formatted</a:t>
            </a:r>
            <a:r>
              <a:rPr lang="en">
                <a:solidFill>
                  <a:schemeClr val="dk1"/>
                </a:solidFill>
              </a:rPr>
              <a:t> into Alpaca dataset format:</a:t>
            </a:r>
            <a:endParaRPr>
              <a:solidFill>
                <a:schemeClr val="dk1"/>
              </a:solidFill>
            </a:endParaRPr>
          </a:p>
        </p:txBody>
      </p:sp>
      <p:pic>
        <p:nvPicPr>
          <p:cNvPr id="180" name="Google Shape;180;p26"/>
          <p:cNvPicPr preferRelativeResize="0"/>
          <p:nvPr/>
        </p:nvPicPr>
        <p:blipFill>
          <a:blip r:embed="rId3">
            <a:alphaModFix/>
          </a:blip>
          <a:stretch>
            <a:fillRect/>
          </a:stretch>
        </p:blipFill>
        <p:spPr>
          <a:xfrm>
            <a:off x="4714725" y="1635450"/>
            <a:ext cx="4324701" cy="785250"/>
          </a:xfrm>
          <a:prstGeom prst="rect">
            <a:avLst/>
          </a:prstGeom>
          <a:noFill/>
          <a:ln>
            <a:noFill/>
          </a:ln>
        </p:spPr>
      </p:pic>
      <p:sp>
        <p:nvSpPr>
          <p:cNvPr id="181" name="Google Shape;181;p26"/>
          <p:cNvSpPr txBox="1"/>
          <p:nvPr>
            <p:ph idx="1" type="body"/>
          </p:nvPr>
        </p:nvSpPr>
        <p:spPr>
          <a:xfrm>
            <a:off x="4572000" y="2690575"/>
            <a:ext cx="4379400" cy="1607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400">
                <a:solidFill>
                  <a:schemeClr val="dk1"/>
                </a:solidFill>
              </a:rPr>
              <a:t>Final Merged Dataset (take ⅔ of the data</a:t>
            </a:r>
            <a:r>
              <a:rPr lang="en" sz="1400">
                <a:solidFill>
                  <a:schemeClr val="dk1"/>
                </a:solidFill>
              </a:rPr>
              <a:t>)</a:t>
            </a:r>
            <a:r>
              <a:rPr lang="en" sz="1400">
                <a:solidFill>
                  <a:schemeClr val="dk1"/>
                </a:solidFill>
              </a:rPr>
              <a:t>:</a:t>
            </a:r>
            <a:endParaRPr sz="1400">
              <a:solidFill>
                <a:schemeClr val="dk1"/>
              </a:solidFill>
            </a:endParaRPr>
          </a:p>
          <a:p>
            <a:pPr indent="-317500" lvl="0" marL="457200" marR="0" rtl="0" algn="l">
              <a:lnSpc>
                <a:spcPct val="115000"/>
              </a:lnSpc>
              <a:spcBef>
                <a:spcPts val="1200"/>
              </a:spcBef>
              <a:spcAft>
                <a:spcPts val="0"/>
              </a:spcAft>
              <a:buClr>
                <a:schemeClr val="dk1"/>
              </a:buClr>
              <a:buSzPts val="1400"/>
              <a:buChar char="●"/>
            </a:pPr>
            <a:r>
              <a:rPr lang="en" sz="1400">
                <a:solidFill>
                  <a:schemeClr val="dk1"/>
                </a:solidFill>
              </a:rPr>
              <a:t>Records: 	1,9 Million</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Size: 		1.86 GB</a:t>
            </a:r>
            <a:endParaRPr sz="1400">
              <a:solidFill>
                <a:schemeClr val="dk1"/>
              </a:solidFill>
            </a:endParaRPr>
          </a:p>
          <a:p>
            <a:pPr indent="0" lvl="0" marL="457200" marR="0" rtl="0" algn="l">
              <a:lnSpc>
                <a:spcPct val="115000"/>
              </a:lnSpc>
              <a:spcBef>
                <a:spcPts val="1200"/>
              </a:spcBef>
              <a:spcAft>
                <a:spcPts val="1200"/>
              </a:spcAft>
              <a:buNone/>
            </a:pPr>
            <a:r>
              <a:t/>
            </a:r>
            <a:endParaRPr sz="1400">
              <a:solidFill>
                <a:schemeClr val="dk1"/>
              </a:solidFill>
            </a:endParaRPr>
          </a:p>
        </p:txBody>
      </p:sp>
      <p:sp>
        <p:nvSpPr>
          <p:cNvPr id="182" name="Google Shape;182;p26"/>
          <p:cNvSpPr txBox="1"/>
          <p:nvPr/>
        </p:nvSpPr>
        <p:spPr>
          <a:xfrm>
            <a:off x="106475" y="4835700"/>
            <a:ext cx="730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999999"/>
                </a:solidFill>
              </a:rPr>
              <a:t>Reference: </a:t>
            </a:r>
            <a:r>
              <a:rPr lang="en" sz="800">
                <a:solidFill>
                  <a:srgbClr val="999999"/>
                </a:solidFill>
              </a:rPr>
              <a:t>https://github.com/Percent-BFD/neurips_submission/blob/main/docker_train/data-prepare/generate_dataset.py</a:t>
            </a:r>
            <a:endParaRPr sz="800">
              <a:solidFill>
                <a:srgbClr val="999999"/>
              </a:solidFill>
            </a:endParaRPr>
          </a:p>
          <a:p>
            <a:pPr indent="0" lvl="0" marL="0" rtl="0" algn="l">
              <a:spcBef>
                <a:spcPts val="0"/>
              </a:spcBef>
              <a:spcAft>
                <a:spcPts val="0"/>
              </a:spcAft>
              <a:buNone/>
            </a:pPr>
            <a:r>
              <a:t/>
            </a:r>
            <a:endParaRPr sz="800">
              <a:solidFill>
                <a:srgbClr val="9999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7"/>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Dataset 1 - Supervised Fine-Tuning</a:t>
            </a:r>
            <a:endParaRPr b="1" sz="3220">
              <a:solidFill>
                <a:srgbClr val="FF9900"/>
              </a:solidFill>
            </a:endParaRPr>
          </a:p>
          <a:p>
            <a:pPr indent="0" lvl="0" marL="0" rtl="0" algn="l">
              <a:spcBef>
                <a:spcPts val="0"/>
              </a:spcBef>
              <a:spcAft>
                <a:spcPts val="0"/>
              </a:spcAft>
              <a:buSzPts val="990"/>
              <a:buNone/>
            </a:pPr>
            <a:r>
              <a:t/>
            </a:r>
            <a:endParaRPr b="1" sz="3220">
              <a:solidFill>
                <a:srgbClr val="FF9900"/>
              </a:solidFill>
            </a:endParaRPr>
          </a:p>
        </p:txBody>
      </p:sp>
      <p:sp>
        <p:nvSpPr>
          <p:cNvPr id="188" name="Google Shape;188;p27"/>
          <p:cNvSpPr txBox="1"/>
          <p:nvPr/>
        </p:nvSpPr>
        <p:spPr>
          <a:xfrm>
            <a:off x="106475" y="4835700"/>
            <a:ext cx="730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999999"/>
                </a:solidFill>
              </a:rPr>
              <a:t>Reference: https://github.com/Percent-BFD/neurips_submission/blob/main/docker_train/data-prepare/generate_dataset.py</a:t>
            </a:r>
            <a:endParaRPr sz="800">
              <a:solidFill>
                <a:srgbClr val="999999"/>
              </a:solidFill>
            </a:endParaRPr>
          </a:p>
          <a:p>
            <a:pPr indent="0" lvl="0" marL="0" rtl="0" algn="l">
              <a:spcBef>
                <a:spcPts val="0"/>
              </a:spcBef>
              <a:spcAft>
                <a:spcPts val="0"/>
              </a:spcAft>
              <a:buNone/>
            </a:pPr>
            <a:r>
              <a:t/>
            </a:r>
            <a:endParaRPr sz="800">
              <a:solidFill>
                <a:srgbClr val="999999"/>
              </a:solidFill>
            </a:endParaRPr>
          </a:p>
        </p:txBody>
      </p:sp>
      <p:pic>
        <p:nvPicPr>
          <p:cNvPr id="189" name="Google Shape;189;p27"/>
          <p:cNvPicPr preferRelativeResize="0"/>
          <p:nvPr/>
        </p:nvPicPr>
        <p:blipFill>
          <a:blip r:embed="rId3">
            <a:alphaModFix/>
          </a:blip>
          <a:stretch>
            <a:fillRect/>
          </a:stretch>
        </p:blipFill>
        <p:spPr>
          <a:xfrm>
            <a:off x="2219513" y="1173025"/>
            <a:ext cx="4536825" cy="2877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Dataset 2 - </a:t>
            </a:r>
            <a:r>
              <a:rPr b="1" lang="en" sz="3220">
                <a:solidFill>
                  <a:srgbClr val="FF9900"/>
                </a:solidFill>
              </a:rPr>
              <a:t>ORPO Fine-Tuning</a:t>
            </a:r>
            <a:endParaRPr b="1" sz="3220">
              <a:solidFill>
                <a:srgbClr val="FF9900"/>
              </a:solidFill>
            </a:endParaRPr>
          </a:p>
          <a:p>
            <a:pPr indent="0" lvl="0" marL="0" rtl="0" algn="l">
              <a:spcBef>
                <a:spcPts val="0"/>
              </a:spcBef>
              <a:spcAft>
                <a:spcPts val="0"/>
              </a:spcAft>
              <a:buSzPts val="990"/>
              <a:buNone/>
            </a:pPr>
            <a:r>
              <a:t/>
            </a:r>
            <a:endParaRPr b="1" sz="3220">
              <a:solidFill>
                <a:srgbClr val="FF9900"/>
              </a:solidFill>
            </a:endParaRPr>
          </a:p>
        </p:txBody>
      </p:sp>
      <p:sp>
        <p:nvSpPr>
          <p:cNvPr id="195" name="Google Shape;195;p28"/>
          <p:cNvSpPr txBox="1"/>
          <p:nvPr>
            <p:ph idx="1" type="body"/>
          </p:nvPr>
        </p:nvSpPr>
        <p:spPr>
          <a:xfrm>
            <a:off x="276675" y="906675"/>
            <a:ext cx="45390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Huggingface: mlabonne/orpo-dpo-mix-40k</a:t>
            </a:r>
            <a:endParaRPr sz="1600">
              <a:solidFill>
                <a:srgbClr val="B3BCC9"/>
              </a:solidFill>
              <a:highlight>
                <a:srgbClr val="0B0F19"/>
              </a:highlight>
            </a:endParaRPr>
          </a:p>
          <a:p>
            <a:pPr indent="0" lvl="0" marL="0" rtl="0" algn="l">
              <a:spcBef>
                <a:spcPts val="1200"/>
              </a:spcBef>
              <a:spcAft>
                <a:spcPts val="0"/>
              </a:spcAft>
              <a:buNone/>
            </a:pPr>
            <a:r>
              <a:t/>
            </a:r>
            <a:endParaRPr sz="1600">
              <a:solidFill>
                <a:schemeClr val="dk1"/>
              </a:solidFill>
            </a:endParaRPr>
          </a:p>
          <a:p>
            <a:pPr indent="0" lvl="0" marL="0" rtl="0" algn="l">
              <a:spcBef>
                <a:spcPts val="1200"/>
              </a:spcBef>
              <a:spcAft>
                <a:spcPts val="1200"/>
              </a:spcAft>
              <a:buNone/>
            </a:pPr>
            <a:r>
              <a:t/>
            </a:r>
            <a:endParaRPr sz="1600">
              <a:solidFill>
                <a:schemeClr val="dk1"/>
              </a:solidFill>
            </a:endParaRPr>
          </a:p>
        </p:txBody>
      </p:sp>
      <p:pic>
        <p:nvPicPr>
          <p:cNvPr id="196" name="Google Shape;196;p28"/>
          <p:cNvPicPr preferRelativeResize="0"/>
          <p:nvPr/>
        </p:nvPicPr>
        <p:blipFill>
          <a:blip r:embed="rId3">
            <a:alphaModFix/>
          </a:blip>
          <a:stretch>
            <a:fillRect/>
          </a:stretch>
        </p:blipFill>
        <p:spPr>
          <a:xfrm>
            <a:off x="602175" y="1359525"/>
            <a:ext cx="2587626" cy="1478651"/>
          </a:xfrm>
          <a:prstGeom prst="rect">
            <a:avLst/>
          </a:prstGeom>
          <a:noFill/>
          <a:ln>
            <a:noFill/>
          </a:ln>
        </p:spPr>
      </p:pic>
      <p:sp>
        <p:nvSpPr>
          <p:cNvPr id="197" name="Google Shape;197;p28"/>
          <p:cNvSpPr txBox="1"/>
          <p:nvPr/>
        </p:nvSpPr>
        <p:spPr>
          <a:xfrm>
            <a:off x="4519850" y="1141800"/>
            <a:ext cx="4437000" cy="285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1"/>
                </a:solidFill>
              </a:rPr>
              <a:t>Build From these 7 sub datasets:</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argilla/Capybara-Preferences</a:t>
            </a:r>
            <a:r>
              <a:rPr lang="en" sz="1200">
                <a:solidFill>
                  <a:schemeClr val="dk1"/>
                </a:solidFill>
              </a:rPr>
              <a:t>: highly scored chosen answers &gt;=5 (7,424 samples)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argilla/distilabel-intel-orca-dpo-pairs</a:t>
            </a:r>
            <a:r>
              <a:rPr lang="en" sz="1200">
                <a:solidFill>
                  <a:schemeClr val="dk1"/>
                </a:solidFill>
              </a:rPr>
              <a:t>: highly scored chosen answers &gt;=9, not in GSM8K (2,299 samples)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argilla/ultrafeedback-binarized-preferences-cleaned</a:t>
            </a:r>
            <a:r>
              <a:rPr lang="en" sz="1200">
                <a:solidFill>
                  <a:schemeClr val="dk1"/>
                </a:solidFill>
              </a:rPr>
              <a:t>: highly scored chosen answers &gt;=5 (22,799 samples)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argilla/distilabel-math-preference-dpo</a:t>
            </a:r>
            <a:r>
              <a:rPr lang="en" sz="1200">
                <a:solidFill>
                  <a:schemeClr val="dk1"/>
                </a:solidFill>
              </a:rPr>
              <a:t>: highly scored chosen answers &gt;=9 (2,181 samples)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unalignment/toxic-dpo-v0.2</a:t>
            </a:r>
            <a:r>
              <a:rPr lang="en" sz="1200">
                <a:solidFill>
                  <a:schemeClr val="dk1"/>
                </a:solidFill>
              </a:rPr>
              <a:t> (541 samples)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M4-ai/prm_dpo_pairs_cleaned</a:t>
            </a:r>
            <a:r>
              <a:rPr lang="en" sz="1200">
                <a:solidFill>
                  <a:schemeClr val="dk1"/>
                </a:solidFill>
              </a:rPr>
              <a:t> (7,958 samples)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jondurbin/truthy-dpo-v0.1</a:t>
            </a:r>
            <a:r>
              <a:rPr lang="en" sz="1200">
                <a:solidFill>
                  <a:schemeClr val="dk1"/>
                </a:solidFill>
              </a:rPr>
              <a:t> (1,016 samples)</a:t>
            </a:r>
            <a:endParaRPr/>
          </a:p>
        </p:txBody>
      </p:sp>
      <p:sp>
        <p:nvSpPr>
          <p:cNvPr id="198" name="Google Shape;198;p28"/>
          <p:cNvSpPr txBox="1"/>
          <p:nvPr>
            <p:ph idx="1" type="body"/>
          </p:nvPr>
        </p:nvSpPr>
        <p:spPr>
          <a:xfrm>
            <a:off x="4684125" y="3608575"/>
            <a:ext cx="4379400" cy="1607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t/>
            </a:r>
            <a:endParaRPr sz="1400">
              <a:solidFill>
                <a:schemeClr val="dk1"/>
              </a:solidFill>
            </a:endParaRPr>
          </a:p>
          <a:p>
            <a:pPr indent="-317500" lvl="0" marL="457200" marR="0" rtl="0" algn="l">
              <a:lnSpc>
                <a:spcPct val="115000"/>
              </a:lnSpc>
              <a:spcBef>
                <a:spcPts val="1200"/>
              </a:spcBef>
              <a:spcAft>
                <a:spcPts val="0"/>
              </a:spcAft>
              <a:buClr>
                <a:schemeClr val="dk1"/>
              </a:buClr>
              <a:buSzPts val="1400"/>
              <a:buChar char="●"/>
            </a:pPr>
            <a:r>
              <a:rPr lang="en" sz="1400">
                <a:solidFill>
                  <a:schemeClr val="dk1"/>
                </a:solidFill>
              </a:rPr>
              <a:t>Records: 	44.2k</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lang="en" sz="1400">
                <a:solidFill>
                  <a:schemeClr val="dk1"/>
                </a:solidFill>
              </a:rPr>
              <a:t>Size: 		115 MB</a:t>
            </a:r>
            <a:endParaRPr sz="1400">
              <a:solidFill>
                <a:schemeClr val="dk1"/>
              </a:solidFill>
            </a:endParaRPr>
          </a:p>
          <a:p>
            <a:pPr indent="0" lvl="0" marL="457200" marR="0" rtl="0" algn="l">
              <a:lnSpc>
                <a:spcPct val="115000"/>
              </a:lnSpc>
              <a:spcBef>
                <a:spcPts val="1200"/>
              </a:spcBef>
              <a:spcAft>
                <a:spcPts val="1200"/>
              </a:spcAft>
              <a:buNone/>
            </a:pPr>
            <a:r>
              <a:t/>
            </a:r>
            <a:endParaRPr sz="1400">
              <a:solidFill>
                <a:schemeClr val="dk1"/>
              </a:solidFill>
            </a:endParaRPr>
          </a:p>
        </p:txBody>
      </p:sp>
      <p:sp>
        <p:nvSpPr>
          <p:cNvPr id="199" name="Google Shape;199;p28"/>
          <p:cNvSpPr txBox="1"/>
          <p:nvPr/>
        </p:nvSpPr>
        <p:spPr>
          <a:xfrm>
            <a:off x="395988" y="3111325"/>
            <a:ext cx="3000000" cy="1708500"/>
          </a:xfrm>
          <a:prstGeom prst="rect">
            <a:avLst/>
          </a:prstGeom>
          <a:noFill/>
          <a:ln>
            <a:noFill/>
          </a:ln>
        </p:spPr>
        <p:txBody>
          <a:bodyPr anchorCtr="0" anchor="t" bIns="91425" lIns="91425" spcFirstLastPara="1" rIns="91425" wrap="square" tIns="91425">
            <a:spAutoFit/>
          </a:bodyPr>
          <a:lstStyle/>
          <a:p>
            <a:pPr indent="-298450" lvl="0" marL="457200" rtl="0" algn="l">
              <a:lnSpc>
                <a:spcPct val="100000"/>
              </a:lnSpc>
              <a:spcBef>
                <a:spcPts val="0"/>
              </a:spcBef>
              <a:spcAft>
                <a:spcPts val="0"/>
              </a:spcAft>
              <a:buClr>
                <a:schemeClr val="dk1"/>
              </a:buClr>
              <a:buSzPts val="1100"/>
              <a:buChar char="●"/>
            </a:pPr>
            <a:r>
              <a:rPr lang="en" sz="1100">
                <a:solidFill>
                  <a:schemeClr val="dk1"/>
                </a:solidFill>
                <a:highlight>
                  <a:schemeClr val="lt1"/>
                </a:highlight>
              </a:rPr>
              <a:t>multi-turn conversations</a:t>
            </a:r>
            <a:endParaRPr sz="1100">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highlight>
                  <a:schemeClr val="lt1"/>
                </a:highlight>
              </a:rPr>
              <a:t>distilabel Orca Pairs for DPO	</a:t>
            </a:r>
            <a:endParaRPr sz="1100">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highlight>
                  <a:schemeClr val="lt1"/>
                </a:highlight>
              </a:rPr>
              <a:t>UltraFeedback - Binarized using the Average of Preference Ratings (Cleaned)</a:t>
            </a:r>
            <a:endParaRPr sz="1100">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highlight>
                  <a:schemeClr val="lt1"/>
                </a:highlight>
              </a:rPr>
              <a:t>Math</a:t>
            </a:r>
            <a:endParaRPr sz="1100">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highlight>
                  <a:schemeClr val="lt1"/>
                </a:highlight>
              </a:rPr>
              <a:t>Toxic</a:t>
            </a:r>
            <a:endParaRPr sz="1100">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highlight>
                  <a:schemeClr val="lt1"/>
                </a:highlight>
              </a:rPr>
              <a:t>Prm - Strong math</a:t>
            </a:r>
            <a:endParaRPr sz="1100">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Char char="●"/>
            </a:pPr>
            <a:r>
              <a:rPr lang="en" sz="1100">
                <a:solidFill>
                  <a:schemeClr val="dk1"/>
                </a:solidFill>
                <a:highlight>
                  <a:schemeClr val="lt1"/>
                </a:highlight>
              </a:rPr>
              <a:t>Truthy </a:t>
            </a:r>
            <a:endParaRPr sz="1100">
              <a:solidFill>
                <a:schemeClr val="dk1"/>
              </a:solidFill>
              <a:highlight>
                <a:schemeClr val="lt1"/>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Dataset 2 - ORPO Fine-Tuning</a:t>
            </a:r>
            <a:endParaRPr b="1" sz="3220">
              <a:solidFill>
                <a:srgbClr val="FF9900"/>
              </a:solidFill>
            </a:endParaRPr>
          </a:p>
          <a:p>
            <a:pPr indent="0" lvl="0" marL="0" rtl="0" algn="l">
              <a:spcBef>
                <a:spcPts val="0"/>
              </a:spcBef>
              <a:spcAft>
                <a:spcPts val="0"/>
              </a:spcAft>
              <a:buSzPts val="990"/>
              <a:buNone/>
            </a:pPr>
            <a:r>
              <a:t/>
            </a:r>
            <a:endParaRPr b="1" sz="3220">
              <a:solidFill>
                <a:srgbClr val="FF9900"/>
              </a:solidFill>
            </a:endParaRPr>
          </a:p>
        </p:txBody>
      </p:sp>
      <p:pic>
        <p:nvPicPr>
          <p:cNvPr id="205" name="Google Shape;205;p29"/>
          <p:cNvPicPr preferRelativeResize="0"/>
          <p:nvPr/>
        </p:nvPicPr>
        <p:blipFill>
          <a:blip r:embed="rId3">
            <a:alphaModFix/>
          </a:blip>
          <a:stretch>
            <a:fillRect/>
          </a:stretch>
        </p:blipFill>
        <p:spPr>
          <a:xfrm>
            <a:off x="407977" y="773625"/>
            <a:ext cx="4072926" cy="4320826"/>
          </a:xfrm>
          <a:prstGeom prst="rect">
            <a:avLst/>
          </a:prstGeom>
          <a:noFill/>
          <a:ln>
            <a:noFill/>
          </a:ln>
        </p:spPr>
      </p:pic>
      <p:pic>
        <p:nvPicPr>
          <p:cNvPr id="206" name="Google Shape;206;p29"/>
          <p:cNvPicPr preferRelativeResize="0"/>
          <p:nvPr/>
        </p:nvPicPr>
        <p:blipFill>
          <a:blip r:embed="rId4">
            <a:alphaModFix/>
          </a:blip>
          <a:stretch>
            <a:fillRect/>
          </a:stretch>
        </p:blipFill>
        <p:spPr>
          <a:xfrm>
            <a:off x="4769525" y="1978895"/>
            <a:ext cx="4127551" cy="1654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210" name="Shape 210"/>
        <p:cNvGrpSpPr/>
        <p:nvPr/>
      </p:nvGrpSpPr>
      <p:grpSpPr>
        <a:xfrm>
          <a:off x="0" y="0"/>
          <a:ext cx="0" cy="0"/>
          <a:chOff x="0" y="0"/>
          <a:chExt cx="0" cy="0"/>
        </a:xfrm>
      </p:grpSpPr>
      <p:sp>
        <p:nvSpPr>
          <p:cNvPr id="211" name="Google Shape;211;p30"/>
          <p:cNvSpPr txBox="1"/>
          <p:nvPr>
            <p:ph type="title"/>
          </p:nvPr>
        </p:nvSpPr>
        <p:spPr>
          <a:xfrm>
            <a:off x="311700" y="2221800"/>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FFFF"/>
                </a:solidFill>
              </a:rPr>
              <a:t>Training</a:t>
            </a:r>
            <a:endParaRPr b="1" sz="3220">
              <a:solidFill>
                <a:srgbClr val="FFFFFF"/>
              </a:solidFill>
            </a:endParaRPr>
          </a:p>
        </p:txBody>
      </p:sp>
      <p:pic>
        <p:nvPicPr>
          <p:cNvPr id="212" name="Google Shape;212;p30"/>
          <p:cNvPicPr preferRelativeResize="0"/>
          <p:nvPr/>
        </p:nvPicPr>
        <p:blipFill>
          <a:blip r:embed="rId3">
            <a:alphaModFix/>
          </a:blip>
          <a:stretch>
            <a:fillRect/>
          </a:stretch>
        </p:blipFill>
        <p:spPr>
          <a:xfrm>
            <a:off x="2682125" y="2084025"/>
            <a:ext cx="911950" cy="911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1"/>
          <p:cNvPicPr preferRelativeResize="0"/>
          <p:nvPr/>
        </p:nvPicPr>
        <p:blipFill>
          <a:blip r:embed="rId3">
            <a:alphaModFix/>
          </a:blip>
          <a:stretch>
            <a:fillRect/>
          </a:stretch>
        </p:blipFill>
        <p:spPr>
          <a:xfrm>
            <a:off x="2883775" y="948713"/>
            <a:ext cx="2447223" cy="4047201"/>
          </a:xfrm>
          <a:prstGeom prst="rect">
            <a:avLst/>
          </a:prstGeom>
          <a:noFill/>
          <a:ln>
            <a:noFill/>
          </a:ln>
        </p:spPr>
      </p:pic>
      <p:sp>
        <p:nvSpPr>
          <p:cNvPr id="218" name="Google Shape;218;p31"/>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Training Overview</a:t>
            </a:r>
            <a:endParaRPr b="1" sz="3220">
              <a:solidFill>
                <a:srgbClr val="FF9900"/>
              </a:solidFill>
            </a:endParaRPr>
          </a:p>
        </p:txBody>
      </p:sp>
      <p:pic>
        <p:nvPicPr>
          <p:cNvPr id="219" name="Google Shape;219;p31"/>
          <p:cNvPicPr preferRelativeResize="0"/>
          <p:nvPr/>
        </p:nvPicPr>
        <p:blipFill>
          <a:blip r:embed="rId4">
            <a:alphaModFix/>
          </a:blip>
          <a:stretch>
            <a:fillRect/>
          </a:stretch>
        </p:blipFill>
        <p:spPr>
          <a:xfrm>
            <a:off x="521625" y="2339528"/>
            <a:ext cx="1867300" cy="1051900"/>
          </a:xfrm>
          <a:prstGeom prst="rect">
            <a:avLst/>
          </a:prstGeom>
          <a:noFill/>
          <a:ln>
            <a:noFill/>
          </a:ln>
        </p:spPr>
      </p:pic>
      <p:pic>
        <p:nvPicPr>
          <p:cNvPr id="220" name="Google Shape;220;p31"/>
          <p:cNvPicPr preferRelativeResize="0"/>
          <p:nvPr/>
        </p:nvPicPr>
        <p:blipFill>
          <a:blip r:embed="rId5">
            <a:alphaModFix/>
          </a:blip>
          <a:stretch>
            <a:fillRect/>
          </a:stretch>
        </p:blipFill>
        <p:spPr>
          <a:xfrm>
            <a:off x="2881025" y="948725"/>
            <a:ext cx="2447224" cy="4044999"/>
          </a:xfrm>
          <a:prstGeom prst="rect">
            <a:avLst/>
          </a:prstGeom>
          <a:noFill/>
          <a:ln>
            <a:noFill/>
          </a:ln>
        </p:spPr>
      </p:pic>
      <p:pic>
        <p:nvPicPr>
          <p:cNvPr id="221" name="Google Shape;221;p31"/>
          <p:cNvPicPr preferRelativeResize="0"/>
          <p:nvPr/>
        </p:nvPicPr>
        <p:blipFill>
          <a:blip r:embed="rId6">
            <a:alphaModFix/>
          </a:blip>
          <a:stretch>
            <a:fillRect/>
          </a:stretch>
        </p:blipFill>
        <p:spPr>
          <a:xfrm>
            <a:off x="2883775" y="948725"/>
            <a:ext cx="2927486" cy="4047201"/>
          </a:xfrm>
          <a:prstGeom prst="rect">
            <a:avLst/>
          </a:prstGeom>
          <a:noFill/>
          <a:ln>
            <a:noFill/>
          </a:ln>
        </p:spPr>
      </p:pic>
      <p:sp>
        <p:nvSpPr>
          <p:cNvPr id="222" name="Google Shape;222;p31"/>
          <p:cNvSpPr txBox="1"/>
          <p:nvPr/>
        </p:nvSpPr>
        <p:spPr>
          <a:xfrm>
            <a:off x="6076900" y="1145000"/>
            <a:ext cx="2927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rPr>
              <a:t>Optimizer:		AdamW</a:t>
            </a:r>
            <a:endParaRPr sz="1000">
              <a:solidFill>
                <a:schemeClr val="dk1"/>
              </a:solidFill>
            </a:endParaRPr>
          </a:p>
          <a:p>
            <a:pPr indent="0" lvl="0" marL="0" rtl="0" algn="l">
              <a:spcBef>
                <a:spcPts val="0"/>
              </a:spcBef>
              <a:spcAft>
                <a:spcPts val="0"/>
              </a:spcAft>
              <a:buNone/>
            </a:pPr>
            <a:r>
              <a:rPr lang="en" sz="1000">
                <a:solidFill>
                  <a:schemeClr val="dk1"/>
                </a:solidFill>
              </a:rPr>
              <a:t>Learning rate: 		5e-5 (1e-5 for ORPO)</a:t>
            </a:r>
            <a:endParaRPr sz="1000">
              <a:solidFill>
                <a:schemeClr val="dk1"/>
              </a:solidFill>
            </a:endParaRPr>
          </a:p>
          <a:p>
            <a:pPr indent="0" lvl="0" marL="0" rtl="0" algn="l">
              <a:spcBef>
                <a:spcPts val="0"/>
              </a:spcBef>
              <a:spcAft>
                <a:spcPts val="0"/>
              </a:spcAft>
              <a:buNone/>
            </a:pPr>
            <a:r>
              <a:rPr lang="en" sz="1000">
                <a:solidFill>
                  <a:schemeClr val="dk1"/>
                </a:solidFill>
              </a:rPr>
              <a:t>Epoch:			3</a:t>
            </a:r>
            <a:endParaRPr sz="1000">
              <a:solidFill>
                <a:schemeClr val="dk1"/>
              </a:solidFill>
            </a:endParaRPr>
          </a:p>
          <a:p>
            <a:pPr indent="0" lvl="0" marL="0" rtl="0" algn="l">
              <a:spcBef>
                <a:spcPts val="0"/>
              </a:spcBef>
              <a:spcAft>
                <a:spcPts val="0"/>
              </a:spcAft>
              <a:buNone/>
            </a:pPr>
            <a:r>
              <a:rPr lang="en" sz="1000">
                <a:solidFill>
                  <a:schemeClr val="dk1"/>
                </a:solidFill>
              </a:rPr>
              <a:t>Batch Size:		16</a:t>
            </a:r>
            <a:endParaRPr sz="1000">
              <a:solidFill>
                <a:schemeClr val="dk1"/>
              </a:solidFill>
            </a:endParaRPr>
          </a:p>
          <a:p>
            <a:pPr indent="0" lvl="0" marL="0" rtl="0" algn="l">
              <a:spcBef>
                <a:spcPts val="0"/>
              </a:spcBef>
              <a:spcAft>
                <a:spcPts val="0"/>
              </a:spcAft>
              <a:buNone/>
            </a:pPr>
            <a:r>
              <a:rPr lang="en" sz="1000">
                <a:solidFill>
                  <a:schemeClr val="dk1"/>
                </a:solidFill>
              </a:rPr>
              <a:t>Gradient Accumulation:	8</a:t>
            </a:r>
            <a:endParaRPr sz="1000">
              <a:solidFill>
                <a:schemeClr val="dk1"/>
              </a:solidFill>
            </a:endParaRPr>
          </a:p>
          <a:p>
            <a:pPr indent="0" lvl="0" marL="0" rtl="0" algn="l">
              <a:spcBef>
                <a:spcPts val="0"/>
              </a:spcBef>
              <a:spcAft>
                <a:spcPts val="0"/>
              </a:spcAft>
              <a:buNone/>
            </a:pPr>
            <a:r>
              <a:rPr lang="en" sz="1000">
                <a:solidFill>
                  <a:schemeClr val="dk1"/>
                </a:solidFill>
              </a:rPr>
              <a:t>LoRA Rank:		8</a:t>
            </a:r>
            <a:endParaRPr sz="1000">
              <a:solidFill>
                <a:schemeClr val="dk1"/>
              </a:solidFill>
            </a:endParaRPr>
          </a:p>
          <a:p>
            <a:pPr indent="0" lvl="0" marL="0" rtl="0" algn="l">
              <a:spcBef>
                <a:spcPts val="0"/>
              </a:spcBef>
              <a:spcAft>
                <a:spcPts val="0"/>
              </a:spcAft>
              <a:buNone/>
            </a:pPr>
            <a:r>
              <a:rPr lang="en" sz="1000">
                <a:solidFill>
                  <a:schemeClr val="dk1"/>
                </a:solidFill>
              </a:rPr>
              <a:t>LoRA Alpha:		16</a:t>
            </a:r>
            <a:endParaRPr sz="1000">
              <a:solidFill>
                <a:schemeClr val="dk1"/>
              </a:solidFill>
            </a:endParaRPr>
          </a:p>
        </p:txBody>
      </p:sp>
      <p:pic>
        <p:nvPicPr>
          <p:cNvPr id="223" name="Google Shape;223;p31"/>
          <p:cNvPicPr preferRelativeResize="0"/>
          <p:nvPr/>
        </p:nvPicPr>
        <p:blipFill>
          <a:blip r:embed="rId7">
            <a:alphaModFix/>
          </a:blip>
          <a:stretch>
            <a:fillRect/>
          </a:stretch>
        </p:blipFill>
        <p:spPr>
          <a:xfrm>
            <a:off x="6344858" y="2558375"/>
            <a:ext cx="631800" cy="614200"/>
          </a:xfrm>
          <a:prstGeom prst="rect">
            <a:avLst/>
          </a:prstGeom>
          <a:noFill/>
          <a:ln>
            <a:noFill/>
          </a:ln>
        </p:spPr>
      </p:pic>
      <p:sp>
        <p:nvSpPr>
          <p:cNvPr id="224" name="Google Shape;224;p31"/>
          <p:cNvSpPr txBox="1"/>
          <p:nvPr/>
        </p:nvSpPr>
        <p:spPr>
          <a:xfrm>
            <a:off x="7046700" y="2696125"/>
            <a:ext cx="1785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000">
                <a:solidFill>
                  <a:schemeClr val="dk1"/>
                </a:solidFill>
              </a:rPr>
              <a:t>Accelerate by Unsloth</a:t>
            </a:r>
            <a:endParaRPr sz="1800">
              <a:solidFill>
                <a:schemeClr val="dk2"/>
              </a:solidFill>
            </a:endParaRPr>
          </a:p>
        </p:txBody>
      </p:sp>
      <p:pic>
        <p:nvPicPr>
          <p:cNvPr id="225" name="Google Shape;225;p31"/>
          <p:cNvPicPr preferRelativeResize="0"/>
          <p:nvPr/>
        </p:nvPicPr>
        <p:blipFill>
          <a:blip r:embed="rId8">
            <a:alphaModFix/>
          </a:blip>
          <a:stretch>
            <a:fillRect/>
          </a:stretch>
        </p:blipFill>
        <p:spPr>
          <a:xfrm>
            <a:off x="6076899" y="3763624"/>
            <a:ext cx="2213976" cy="984525"/>
          </a:xfrm>
          <a:prstGeom prst="rect">
            <a:avLst/>
          </a:prstGeom>
          <a:noFill/>
          <a:ln>
            <a:noFill/>
          </a:ln>
        </p:spPr>
      </p:pic>
      <p:sp>
        <p:nvSpPr>
          <p:cNvPr id="226" name="Google Shape;226;p31"/>
          <p:cNvSpPr txBox="1"/>
          <p:nvPr/>
        </p:nvSpPr>
        <p:spPr>
          <a:xfrm>
            <a:off x="6159450" y="3492350"/>
            <a:ext cx="2397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000">
                <a:solidFill>
                  <a:schemeClr val="dk1"/>
                </a:solidFill>
              </a:rPr>
              <a:t>Expand LoRA and merge into LLaMA</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2221800"/>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FFFF"/>
                </a:solidFill>
              </a:rPr>
              <a:t>Background Overview</a:t>
            </a:r>
            <a:endParaRPr b="1" sz="3220">
              <a:solidFill>
                <a:srgbClr val="FFFFFF"/>
              </a:solidFill>
            </a:endParaRPr>
          </a:p>
        </p:txBody>
      </p:sp>
      <p:pic>
        <p:nvPicPr>
          <p:cNvPr id="61" name="Google Shape;61;p14"/>
          <p:cNvPicPr preferRelativeResize="0"/>
          <p:nvPr/>
        </p:nvPicPr>
        <p:blipFill>
          <a:blip r:embed="rId3">
            <a:alphaModFix/>
          </a:blip>
          <a:stretch>
            <a:fillRect/>
          </a:stretch>
        </p:blipFill>
        <p:spPr>
          <a:xfrm>
            <a:off x="1764125" y="2221800"/>
            <a:ext cx="612825" cy="612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238800" y="199750"/>
            <a:ext cx="86664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Training Summary - Instruction Fine-tuning</a:t>
            </a:r>
            <a:endParaRPr b="1" sz="3220">
              <a:solidFill>
                <a:srgbClr val="FF9900"/>
              </a:solidFill>
            </a:endParaRPr>
          </a:p>
        </p:txBody>
      </p:sp>
      <p:pic>
        <p:nvPicPr>
          <p:cNvPr id="232" name="Google Shape;232;p32"/>
          <p:cNvPicPr preferRelativeResize="0"/>
          <p:nvPr/>
        </p:nvPicPr>
        <p:blipFill>
          <a:blip r:embed="rId3">
            <a:alphaModFix/>
          </a:blip>
          <a:stretch>
            <a:fillRect/>
          </a:stretch>
        </p:blipFill>
        <p:spPr>
          <a:xfrm>
            <a:off x="371025" y="1789600"/>
            <a:ext cx="4640300" cy="1860922"/>
          </a:xfrm>
          <a:prstGeom prst="rect">
            <a:avLst/>
          </a:prstGeom>
          <a:noFill/>
          <a:ln>
            <a:noFill/>
          </a:ln>
        </p:spPr>
      </p:pic>
      <p:pic>
        <p:nvPicPr>
          <p:cNvPr id="233" name="Google Shape;233;p32"/>
          <p:cNvPicPr preferRelativeResize="0"/>
          <p:nvPr/>
        </p:nvPicPr>
        <p:blipFill>
          <a:blip r:embed="rId4">
            <a:alphaModFix/>
          </a:blip>
          <a:stretch>
            <a:fillRect/>
          </a:stretch>
        </p:blipFill>
        <p:spPr>
          <a:xfrm>
            <a:off x="5233925" y="1094621"/>
            <a:ext cx="3580176" cy="2828100"/>
          </a:xfrm>
          <a:prstGeom prst="rect">
            <a:avLst/>
          </a:prstGeom>
          <a:noFill/>
          <a:ln>
            <a:noFill/>
          </a:ln>
        </p:spPr>
      </p:pic>
      <p:pic>
        <p:nvPicPr>
          <p:cNvPr id="234" name="Google Shape;234;p32"/>
          <p:cNvPicPr preferRelativeResize="0"/>
          <p:nvPr/>
        </p:nvPicPr>
        <p:blipFill>
          <a:blip r:embed="rId5">
            <a:alphaModFix/>
          </a:blip>
          <a:stretch>
            <a:fillRect/>
          </a:stretch>
        </p:blipFill>
        <p:spPr>
          <a:xfrm>
            <a:off x="5083984" y="899646"/>
            <a:ext cx="3880050" cy="3113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3"/>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Training Summary - ORPO</a:t>
            </a:r>
            <a:endParaRPr b="1" sz="3220">
              <a:solidFill>
                <a:srgbClr val="FF9900"/>
              </a:solidFill>
            </a:endParaRPr>
          </a:p>
        </p:txBody>
      </p:sp>
      <p:pic>
        <p:nvPicPr>
          <p:cNvPr id="240" name="Google Shape;240;p33"/>
          <p:cNvPicPr preferRelativeResize="0"/>
          <p:nvPr/>
        </p:nvPicPr>
        <p:blipFill>
          <a:blip r:embed="rId3">
            <a:alphaModFix/>
          </a:blip>
          <a:stretch>
            <a:fillRect/>
          </a:stretch>
        </p:blipFill>
        <p:spPr>
          <a:xfrm>
            <a:off x="5805364" y="1753362"/>
            <a:ext cx="2724149" cy="2179325"/>
          </a:xfrm>
          <a:prstGeom prst="rect">
            <a:avLst/>
          </a:prstGeom>
          <a:noFill/>
          <a:ln>
            <a:noFill/>
          </a:ln>
        </p:spPr>
      </p:pic>
      <p:pic>
        <p:nvPicPr>
          <p:cNvPr id="241" name="Google Shape;241;p33"/>
          <p:cNvPicPr preferRelativeResize="0"/>
          <p:nvPr/>
        </p:nvPicPr>
        <p:blipFill>
          <a:blip r:embed="rId4">
            <a:alphaModFix/>
          </a:blip>
          <a:stretch>
            <a:fillRect/>
          </a:stretch>
        </p:blipFill>
        <p:spPr>
          <a:xfrm>
            <a:off x="3032088" y="1769583"/>
            <a:ext cx="2669682" cy="2146883"/>
          </a:xfrm>
          <a:prstGeom prst="rect">
            <a:avLst/>
          </a:prstGeom>
          <a:noFill/>
          <a:ln>
            <a:noFill/>
          </a:ln>
        </p:spPr>
      </p:pic>
      <p:sp>
        <p:nvSpPr>
          <p:cNvPr id="242" name="Google Shape;242;p33"/>
          <p:cNvSpPr txBox="1"/>
          <p:nvPr/>
        </p:nvSpPr>
        <p:spPr>
          <a:xfrm>
            <a:off x="2553900" y="4200275"/>
            <a:ext cx="403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Seems not bad, but …</a:t>
            </a:r>
            <a:endParaRPr sz="1800">
              <a:solidFill>
                <a:schemeClr val="dk2"/>
              </a:solidFill>
            </a:endParaRPr>
          </a:p>
        </p:txBody>
      </p:sp>
      <p:sp>
        <p:nvSpPr>
          <p:cNvPr id="243" name="Google Shape;243;p33"/>
          <p:cNvSpPr txBox="1"/>
          <p:nvPr/>
        </p:nvSpPr>
        <p:spPr>
          <a:xfrm>
            <a:off x="588500" y="954050"/>
            <a:ext cx="770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We train around 24 hours, 3300 steps (4 batch size) until server crash</a:t>
            </a:r>
            <a:endParaRPr sz="1800">
              <a:solidFill>
                <a:schemeClr val="dk1"/>
              </a:solidFill>
            </a:endParaRPr>
          </a:p>
        </p:txBody>
      </p:sp>
      <p:pic>
        <p:nvPicPr>
          <p:cNvPr id="244" name="Google Shape;244;p33"/>
          <p:cNvPicPr preferRelativeResize="0"/>
          <p:nvPr/>
        </p:nvPicPr>
        <p:blipFill rotWithShape="1">
          <a:blip r:embed="rId5">
            <a:alphaModFix/>
          </a:blip>
          <a:srcRect b="0" l="39214" r="3763" t="25177"/>
          <a:stretch/>
        </p:blipFill>
        <p:spPr>
          <a:xfrm>
            <a:off x="437825" y="1946625"/>
            <a:ext cx="2369375" cy="922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Result</a:t>
            </a:r>
            <a:endParaRPr b="1" sz="3220">
              <a:solidFill>
                <a:srgbClr val="FF9900"/>
              </a:solidFill>
            </a:endParaRPr>
          </a:p>
          <a:p>
            <a:pPr indent="0" lvl="0" marL="0" rtl="0" algn="ctr">
              <a:spcBef>
                <a:spcPts val="0"/>
              </a:spcBef>
              <a:spcAft>
                <a:spcPts val="0"/>
              </a:spcAft>
              <a:buSzPts val="990"/>
              <a:buNone/>
            </a:pPr>
            <a:r>
              <a:t/>
            </a:r>
            <a:endParaRPr b="1" sz="3220">
              <a:solidFill>
                <a:srgbClr val="FF9900"/>
              </a:solidFill>
            </a:endParaRPr>
          </a:p>
        </p:txBody>
      </p:sp>
      <p:pic>
        <p:nvPicPr>
          <p:cNvPr id="250" name="Google Shape;250;p34"/>
          <p:cNvPicPr preferRelativeResize="0"/>
          <p:nvPr/>
        </p:nvPicPr>
        <p:blipFill>
          <a:blip r:embed="rId3">
            <a:alphaModFix/>
          </a:blip>
          <a:stretch>
            <a:fillRect/>
          </a:stretch>
        </p:blipFill>
        <p:spPr>
          <a:xfrm>
            <a:off x="152400" y="1059075"/>
            <a:ext cx="8839201" cy="2016967"/>
          </a:xfrm>
          <a:prstGeom prst="rect">
            <a:avLst/>
          </a:prstGeom>
          <a:noFill/>
          <a:ln>
            <a:noFill/>
          </a:ln>
        </p:spPr>
      </p:pic>
      <p:pic>
        <p:nvPicPr>
          <p:cNvPr id="251" name="Google Shape;251;p34"/>
          <p:cNvPicPr preferRelativeResize="0"/>
          <p:nvPr/>
        </p:nvPicPr>
        <p:blipFill>
          <a:blip r:embed="rId4">
            <a:alphaModFix/>
          </a:blip>
          <a:stretch>
            <a:fillRect/>
          </a:stretch>
        </p:blipFill>
        <p:spPr>
          <a:xfrm>
            <a:off x="152400" y="3228442"/>
            <a:ext cx="8839202" cy="153042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Result</a:t>
            </a:r>
            <a:endParaRPr b="1" sz="3220">
              <a:solidFill>
                <a:srgbClr val="FF9900"/>
              </a:solidFill>
            </a:endParaRPr>
          </a:p>
          <a:p>
            <a:pPr indent="0" lvl="0" marL="0" rtl="0" algn="ctr">
              <a:spcBef>
                <a:spcPts val="0"/>
              </a:spcBef>
              <a:spcAft>
                <a:spcPts val="0"/>
              </a:spcAft>
              <a:buSzPts val="990"/>
              <a:buNone/>
            </a:pPr>
            <a:r>
              <a:t/>
            </a:r>
            <a:endParaRPr b="1" sz="3220">
              <a:solidFill>
                <a:srgbClr val="FF9900"/>
              </a:solidFill>
            </a:endParaRPr>
          </a:p>
        </p:txBody>
      </p:sp>
      <p:pic>
        <p:nvPicPr>
          <p:cNvPr id="257" name="Google Shape;257;p35"/>
          <p:cNvPicPr preferRelativeResize="0"/>
          <p:nvPr/>
        </p:nvPicPr>
        <p:blipFill>
          <a:blip r:embed="rId3">
            <a:alphaModFix/>
          </a:blip>
          <a:stretch>
            <a:fillRect/>
          </a:stretch>
        </p:blipFill>
        <p:spPr>
          <a:xfrm>
            <a:off x="152400" y="1059075"/>
            <a:ext cx="8839199" cy="25060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Result</a:t>
            </a:r>
            <a:endParaRPr b="1" sz="3220">
              <a:solidFill>
                <a:srgbClr val="FF9900"/>
              </a:solidFill>
            </a:endParaRPr>
          </a:p>
          <a:p>
            <a:pPr indent="0" lvl="0" marL="0" rtl="0" algn="ctr">
              <a:spcBef>
                <a:spcPts val="0"/>
              </a:spcBef>
              <a:spcAft>
                <a:spcPts val="0"/>
              </a:spcAft>
              <a:buSzPts val="990"/>
              <a:buNone/>
            </a:pPr>
            <a:r>
              <a:t/>
            </a:r>
            <a:endParaRPr b="1" sz="3220">
              <a:solidFill>
                <a:srgbClr val="FF9900"/>
              </a:solidFill>
            </a:endParaRPr>
          </a:p>
        </p:txBody>
      </p:sp>
      <p:pic>
        <p:nvPicPr>
          <p:cNvPr id="263" name="Google Shape;263;p36"/>
          <p:cNvPicPr preferRelativeResize="0"/>
          <p:nvPr/>
        </p:nvPicPr>
        <p:blipFill rotWithShape="1">
          <a:blip r:embed="rId3">
            <a:alphaModFix/>
          </a:blip>
          <a:srcRect b="45268" l="0" r="0" t="0"/>
          <a:stretch/>
        </p:blipFill>
        <p:spPr>
          <a:xfrm>
            <a:off x="152400" y="1059075"/>
            <a:ext cx="8839202" cy="1452400"/>
          </a:xfrm>
          <a:prstGeom prst="rect">
            <a:avLst/>
          </a:prstGeom>
          <a:noFill/>
          <a:ln>
            <a:noFill/>
          </a:ln>
        </p:spPr>
      </p:pic>
      <p:pic>
        <p:nvPicPr>
          <p:cNvPr id="264" name="Google Shape;264;p36"/>
          <p:cNvPicPr preferRelativeResize="0"/>
          <p:nvPr/>
        </p:nvPicPr>
        <p:blipFill>
          <a:blip r:embed="rId3">
            <a:alphaModFix/>
          </a:blip>
          <a:stretch>
            <a:fillRect/>
          </a:stretch>
        </p:blipFill>
        <p:spPr>
          <a:xfrm>
            <a:off x="152400" y="1059075"/>
            <a:ext cx="8839202" cy="2653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Merge LoRA Weights</a:t>
            </a:r>
            <a:endParaRPr b="1" sz="3220">
              <a:solidFill>
                <a:srgbClr val="FF9900"/>
              </a:solidFill>
            </a:endParaRPr>
          </a:p>
        </p:txBody>
      </p:sp>
      <p:sp>
        <p:nvSpPr>
          <p:cNvPr id="270" name="Google Shape;27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We merged the last five checkpoints </a:t>
            </a:r>
            <a:r>
              <a:rPr lang="en">
                <a:solidFill>
                  <a:schemeClr val="dk1"/>
                </a:solidFill>
              </a:rPr>
              <a:t>for smoothing noise and variance</a:t>
            </a:r>
            <a:endParaRPr sz="1200">
              <a:solidFill>
                <a:srgbClr val="0D0D0D"/>
              </a:solidFill>
              <a:highlight>
                <a:srgbClr val="FFFFFF"/>
              </a:highlight>
              <a:latin typeface="Roboto"/>
              <a:ea typeface="Roboto"/>
              <a:cs typeface="Roboto"/>
              <a:sym typeface="Roboto"/>
            </a:endParaRPr>
          </a:p>
        </p:txBody>
      </p:sp>
      <p:pic>
        <p:nvPicPr>
          <p:cNvPr id="271" name="Google Shape;271;p37"/>
          <p:cNvPicPr preferRelativeResize="0"/>
          <p:nvPr/>
        </p:nvPicPr>
        <p:blipFill>
          <a:blip r:embed="rId3">
            <a:alphaModFix/>
          </a:blip>
          <a:stretch>
            <a:fillRect/>
          </a:stretch>
        </p:blipFill>
        <p:spPr>
          <a:xfrm>
            <a:off x="4502900" y="1589150"/>
            <a:ext cx="4416899" cy="2779050"/>
          </a:xfrm>
          <a:prstGeom prst="rect">
            <a:avLst/>
          </a:prstGeom>
          <a:noFill/>
          <a:ln>
            <a:noFill/>
          </a:ln>
        </p:spPr>
      </p:pic>
      <p:pic>
        <p:nvPicPr>
          <p:cNvPr id="272" name="Google Shape;272;p37"/>
          <p:cNvPicPr preferRelativeResize="0"/>
          <p:nvPr/>
        </p:nvPicPr>
        <p:blipFill>
          <a:blip r:embed="rId4">
            <a:alphaModFix/>
          </a:blip>
          <a:stretch>
            <a:fillRect/>
          </a:stretch>
        </p:blipFill>
        <p:spPr>
          <a:xfrm>
            <a:off x="574050" y="2231225"/>
            <a:ext cx="3358550" cy="1494900"/>
          </a:xfrm>
          <a:prstGeom prst="rect">
            <a:avLst/>
          </a:prstGeom>
          <a:noFill/>
          <a:ln>
            <a:noFill/>
          </a:ln>
        </p:spPr>
      </p:pic>
      <p:sp>
        <p:nvSpPr>
          <p:cNvPr id="273" name="Google Shape;273;p37"/>
          <p:cNvSpPr txBox="1"/>
          <p:nvPr/>
        </p:nvSpPr>
        <p:spPr>
          <a:xfrm>
            <a:off x="71475" y="2462425"/>
            <a:ext cx="403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5X</a:t>
            </a:r>
            <a:endParaRPr sz="1800">
              <a:solidFill>
                <a:schemeClr val="dk2"/>
              </a:solidFill>
            </a:endParaRPr>
          </a:p>
        </p:txBody>
      </p:sp>
      <p:cxnSp>
        <p:nvCxnSpPr>
          <p:cNvPr id="274" name="Google Shape;274;p37"/>
          <p:cNvCxnSpPr>
            <a:stCxn id="272" idx="3"/>
            <a:endCxn id="271" idx="1"/>
          </p:cNvCxnSpPr>
          <p:nvPr/>
        </p:nvCxnSpPr>
        <p:spPr>
          <a:xfrm>
            <a:off x="3932600" y="2978675"/>
            <a:ext cx="5703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8"/>
          <p:cNvSpPr txBox="1"/>
          <p:nvPr>
            <p:ph type="title"/>
          </p:nvPr>
        </p:nvSpPr>
        <p:spPr>
          <a:xfrm>
            <a:off x="155850" y="199775"/>
            <a:ext cx="88323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Upload</a:t>
            </a:r>
            <a:r>
              <a:rPr b="1" lang="en" sz="3220">
                <a:solidFill>
                  <a:srgbClr val="FF9900"/>
                </a:solidFill>
              </a:rPr>
              <a:t> LoRA Weights to Hugging Face Hub</a:t>
            </a:r>
            <a:endParaRPr b="1" sz="3220">
              <a:solidFill>
                <a:srgbClr val="FF9900"/>
              </a:solidFill>
            </a:endParaRPr>
          </a:p>
        </p:txBody>
      </p:sp>
      <p:pic>
        <p:nvPicPr>
          <p:cNvPr id="280" name="Google Shape;280;p38"/>
          <p:cNvPicPr preferRelativeResize="0"/>
          <p:nvPr/>
        </p:nvPicPr>
        <p:blipFill>
          <a:blip r:embed="rId3">
            <a:alphaModFix/>
          </a:blip>
          <a:stretch>
            <a:fillRect/>
          </a:stretch>
        </p:blipFill>
        <p:spPr>
          <a:xfrm>
            <a:off x="454924" y="1477124"/>
            <a:ext cx="6252251" cy="2189249"/>
          </a:xfrm>
          <a:prstGeom prst="rect">
            <a:avLst/>
          </a:prstGeom>
          <a:noFill/>
          <a:ln>
            <a:noFill/>
          </a:ln>
        </p:spPr>
      </p:pic>
      <p:pic>
        <p:nvPicPr>
          <p:cNvPr id="281" name="Google Shape;281;p38"/>
          <p:cNvPicPr preferRelativeResize="0"/>
          <p:nvPr/>
        </p:nvPicPr>
        <p:blipFill>
          <a:blip r:embed="rId4">
            <a:alphaModFix/>
          </a:blip>
          <a:stretch>
            <a:fillRect/>
          </a:stretch>
        </p:blipFill>
        <p:spPr>
          <a:xfrm>
            <a:off x="7335075" y="1955825"/>
            <a:ext cx="1019250" cy="1019250"/>
          </a:xfrm>
          <a:prstGeom prst="rect">
            <a:avLst/>
          </a:prstGeom>
          <a:noFill/>
          <a:ln>
            <a:noFill/>
          </a:ln>
        </p:spPr>
      </p:pic>
      <p:sp>
        <p:nvSpPr>
          <p:cNvPr id="282" name="Google Shape;282;p38"/>
          <p:cNvSpPr txBox="1"/>
          <p:nvPr/>
        </p:nvSpPr>
        <p:spPr>
          <a:xfrm>
            <a:off x="7025550" y="2975075"/>
            <a:ext cx="1638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2"/>
                </a:solidFill>
              </a:rPr>
              <a:t>Git LFS</a:t>
            </a:r>
            <a:endParaRPr b="1" sz="1600">
              <a:solidFill>
                <a:schemeClr val="dk2"/>
              </a:solidFill>
            </a:endParaRPr>
          </a:p>
        </p:txBody>
      </p:sp>
      <p:sp>
        <p:nvSpPr>
          <p:cNvPr id="283" name="Google Shape;283;p38"/>
          <p:cNvSpPr txBox="1"/>
          <p:nvPr/>
        </p:nvSpPr>
        <p:spPr>
          <a:xfrm>
            <a:off x="490500" y="4302600"/>
            <a:ext cx="600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https://huggingface.co/mouwumou/LLAMA3_ORPO_LORA_1/tree/main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155850" y="199775"/>
            <a:ext cx="88323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Upload LoRA Weights to Hugging Face Hub</a:t>
            </a:r>
            <a:endParaRPr b="1" sz="3220">
              <a:solidFill>
                <a:srgbClr val="FF9900"/>
              </a:solidFill>
            </a:endParaRPr>
          </a:p>
        </p:txBody>
      </p:sp>
      <p:pic>
        <p:nvPicPr>
          <p:cNvPr id="289" name="Google Shape;289;p39"/>
          <p:cNvPicPr preferRelativeResize="0"/>
          <p:nvPr/>
        </p:nvPicPr>
        <p:blipFill>
          <a:blip r:embed="rId3">
            <a:alphaModFix/>
          </a:blip>
          <a:stretch>
            <a:fillRect/>
          </a:stretch>
        </p:blipFill>
        <p:spPr>
          <a:xfrm>
            <a:off x="1857125" y="975000"/>
            <a:ext cx="5429747" cy="3939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We trained our model based on</a:t>
            </a:r>
            <a:endParaRPr b="1" sz="3220">
              <a:solidFill>
                <a:srgbClr val="FF9900"/>
              </a:solidFill>
            </a:endParaRPr>
          </a:p>
        </p:txBody>
      </p:sp>
      <p:pic>
        <p:nvPicPr>
          <p:cNvPr id="295" name="Google Shape;295;p40"/>
          <p:cNvPicPr preferRelativeResize="0"/>
          <p:nvPr/>
        </p:nvPicPr>
        <p:blipFill>
          <a:blip r:embed="rId3">
            <a:alphaModFix/>
          </a:blip>
          <a:stretch>
            <a:fillRect/>
          </a:stretch>
        </p:blipFill>
        <p:spPr>
          <a:xfrm>
            <a:off x="283649" y="1029654"/>
            <a:ext cx="5505700" cy="1573050"/>
          </a:xfrm>
          <a:prstGeom prst="rect">
            <a:avLst/>
          </a:prstGeom>
          <a:noFill/>
          <a:ln>
            <a:noFill/>
          </a:ln>
        </p:spPr>
      </p:pic>
      <p:pic>
        <p:nvPicPr>
          <p:cNvPr id="296" name="Google Shape;296;p40"/>
          <p:cNvPicPr preferRelativeResize="0"/>
          <p:nvPr/>
        </p:nvPicPr>
        <p:blipFill>
          <a:blip r:embed="rId4">
            <a:alphaModFix/>
          </a:blip>
          <a:stretch>
            <a:fillRect/>
          </a:stretch>
        </p:blipFill>
        <p:spPr>
          <a:xfrm>
            <a:off x="5939799" y="1059075"/>
            <a:ext cx="2862577" cy="3595088"/>
          </a:xfrm>
          <a:prstGeom prst="rect">
            <a:avLst/>
          </a:prstGeom>
          <a:noFill/>
          <a:ln>
            <a:noFill/>
          </a:ln>
        </p:spPr>
      </p:pic>
      <p:sp>
        <p:nvSpPr>
          <p:cNvPr id="297" name="Google Shape;297;p40"/>
          <p:cNvSpPr txBox="1"/>
          <p:nvPr/>
        </p:nvSpPr>
        <p:spPr>
          <a:xfrm>
            <a:off x="106475" y="4835700"/>
            <a:ext cx="730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999999"/>
                </a:solidFill>
              </a:rPr>
              <a:t>Reference: </a:t>
            </a:r>
            <a:r>
              <a:rPr lang="en" sz="800">
                <a:solidFill>
                  <a:srgbClr val="999999"/>
                </a:solidFill>
              </a:rPr>
              <a:t>https://github.com/hiyouga/LLaMA-Factory/tree/main</a:t>
            </a:r>
            <a:endParaRPr sz="800">
              <a:solidFill>
                <a:srgbClr val="999999"/>
              </a:solidFill>
            </a:endParaRPr>
          </a:p>
          <a:p>
            <a:pPr indent="0" lvl="0" marL="0" rtl="0" algn="l">
              <a:spcBef>
                <a:spcPts val="0"/>
              </a:spcBef>
              <a:spcAft>
                <a:spcPts val="0"/>
              </a:spcAft>
              <a:buNone/>
            </a:pPr>
            <a:r>
              <a:t/>
            </a:r>
            <a:endParaRPr sz="800">
              <a:solidFill>
                <a:srgbClr val="999999"/>
              </a:solidFill>
            </a:endParaRPr>
          </a:p>
        </p:txBody>
      </p:sp>
      <p:pic>
        <p:nvPicPr>
          <p:cNvPr id="298" name="Google Shape;298;p40"/>
          <p:cNvPicPr preferRelativeResize="0"/>
          <p:nvPr/>
        </p:nvPicPr>
        <p:blipFill>
          <a:blip r:embed="rId5">
            <a:alphaModFix/>
          </a:blip>
          <a:stretch>
            <a:fillRect/>
          </a:stretch>
        </p:blipFill>
        <p:spPr>
          <a:xfrm>
            <a:off x="1168475" y="2525625"/>
            <a:ext cx="3079128" cy="20514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02" name="Shape 302"/>
        <p:cNvGrpSpPr/>
        <p:nvPr/>
      </p:nvGrpSpPr>
      <p:grpSpPr>
        <a:xfrm>
          <a:off x="0" y="0"/>
          <a:ext cx="0" cy="0"/>
          <a:chOff x="0" y="0"/>
          <a:chExt cx="0" cy="0"/>
        </a:xfrm>
      </p:grpSpPr>
      <p:sp>
        <p:nvSpPr>
          <p:cNvPr id="303" name="Google Shape;303;p41"/>
          <p:cNvSpPr txBox="1"/>
          <p:nvPr>
            <p:ph type="title"/>
          </p:nvPr>
        </p:nvSpPr>
        <p:spPr>
          <a:xfrm>
            <a:off x="311700" y="2221800"/>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FFFF"/>
                </a:solidFill>
              </a:rPr>
              <a:t>Evaluation</a:t>
            </a:r>
            <a:endParaRPr b="1" sz="3220">
              <a:solidFill>
                <a:srgbClr val="FFFFFF"/>
              </a:solidFill>
            </a:endParaRPr>
          </a:p>
        </p:txBody>
      </p:sp>
      <p:pic>
        <p:nvPicPr>
          <p:cNvPr id="304" name="Google Shape;304;p41"/>
          <p:cNvPicPr preferRelativeResize="0"/>
          <p:nvPr/>
        </p:nvPicPr>
        <p:blipFill>
          <a:blip r:embed="rId3">
            <a:alphaModFix/>
          </a:blip>
          <a:stretch>
            <a:fillRect/>
          </a:stretch>
        </p:blipFill>
        <p:spPr>
          <a:xfrm>
            <a:off x="2310725" y="2017675"/>
            <a:ext cx="1108150" cy="1108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52400" y="1231550"/>
            <a:ext cx="8839199" cy="3350267"/>
          </a:xfrm>
          <a:prstGeom prst="rect">
            <a:avLst/>
          </a:prstGeom>
          <a:noFill/>
          <a:ln>
            <a:noFill/>
          </a:ln>
        </p:spPr>
      </p:pic>
      <p:sp>
        <p:nvSpPr>
          <p:cNvPr id="67" name="Google Shape;67;p15"/>
          <p:cNvSpPr txBox="1"/>
          <p:nvPr>
            <p:ph idx="4294967295"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LLMs project life cycle</a:t>
            </a:r>
            <a:endParaRPr b="1" sz="3220">
              <a:solidFill>
                <a:srgbClr val="FF9900"/>
              </a:solidFill>
            </a:endParaRPr>
          </a:p>
        </p:txBody>
      </p:sp>
      <p:sp>
        <p:nvSpPr>
          <p:cNvPr id="68" name="Google Shape;68;p15"/>
          <p:cNvSpPr txBox="1"/>
          <p:nvPr/>
        </p:nvSpPr>
        <p:spPr>
          <a:xfrm>
            <a:off x="106475" y="4835700"/>
            <a:ext cx="730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999999"/>
                </a:solidFill>
              </a:rPr>
              <a:t>Reference: DeepLearning.AI [https://muras.eu/assets/doc/GenAI_with_LLMs_Lecture_Notes_2.pdf]</a:t>
            </a:r>
            <a:endParaRPr sz="800">
              <a:solidFill>
                <a:srgbClr val="999999"/>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type="title"/>
          </p:nvPr>
        </p:nvSpPr>
        <p:spPr>
          <a:xfrm>
            <a:off x="311700" y="240450"/>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Evaluation</a:t>
            </a:r>
            <a:endParaRPr b="1" sz="3220">
              <a:solidFill>
                <a:srgbClr val="FF9900"/>
              </a:solidFill>
            </a:endParaRPr>
          </a:p>
        </p:txBody>
      </p:sp>
      <p:sp>
        <p:nvSpPr>
          <p:cNvPr id="310" name="Google Shape;310;p42"/>
          <p:cNvSpPr txBox="1"/>
          <p:nvPr/>
        </p:nvSpPr>
        <p:spPr>
          <a:xfrm>
            <a:off x="311700" y="941825"/>
            <a:ext cx="5349600" cy="12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111827"/>
                </a:solidFill>
                <a:highlight>
                  <a:srgbClr val="FFFFFF"/>
                </a:highlight>
                <a:latin typeface="Times New Roman"/>
                <a:ea typeface="Times New Roman"/>
                <a:cs typeface="Times New Roman"/>
                <a:sym typeface="Times New Roman"/>
              </a:rPr>
              <a:t>Massive Multitask Language Understanding，MMLU</a:t>
            </a:r>
            <a:endParaRPr sz="1500">
              <a:solidFill>
                <a:srgbClr val="111827"/>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rgbClr val="111827"/>
              </a:buClr>
              <a:buSzPts val="1500"/>
              <a:buFont typeface="Times New Roman"/>
              <a:buAutoNum type="arabicPeriod"/>
            </a:pPr>
            <a:r>
              <a:rPr lang="en" sz="1500">
                <a:solidFill>
                  <a:schemeClr val="dk1"/>
                </a:solidFill>
                <a:highlight>
                  <a:srgbClr val="FFFFFF"/>
                </a:highlight>
                <a:latin typeface="Times New Roman"/>
                <a:ea typeface="Times New Roman"/>
                <a:cs typeface="Times New Roman"/>
                <a:sym typeface="Times New Roman"/>
              </a:rPr>
              <a:t>Original implementation</a:t>
            </a:r>
            <a:endParaRPr sz="1500">
              <a:solidFill>
                <a:schemeClr val="dk1"/>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rgbClr val="111827"/>
              </a:buClr>
              <a:buSzPts val="1500"/>
              <a:buFont typeface="Times New Roman"/>
              <a:buAutoNum type="arabicPeriod"/>
            </a:pPr>
            <a:r>
              <a:rPr lang="en" sz="1500">
                <a:solidFill>
                  <a:schemeClr val="dk1"/>
                </a:solidFill>
                <a:highlight>
                  <a:srgbClr val="FFFFFF"/>
                </a:highlight>
                <a:latin typeface="Times New Roman"/>
                <a:ea typeface="Times New Roman"/>
                <a:cs typeface="Times New Roman"/>
                <a:sym typeface="Times New Roman"/>
              </a:rPr>
              <a:t>HELM implementation</a:t>
            </a:r>
            <a:endParaRPr sz="1500">
              <a:solidFill>
                <a:schemeClr val="dk1"/>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AutoNum type="arabicPeriod"/>
            </a:pPr>
            <a:r>
              <a:rPr lang="en" sz="1500">
                <a:solidFill>
                  <a:schemeClr val="dk1"/>
                </a:solidFill>
                <a:highlight>
                  <a:srgbClr val="FFFFFF"/>
                </a:highlight>
                <a:latin typeface="Times New Roman"/>
                <a:ea typeface="Times New Roman"/>
                <a:cs typeface="Times New Roman"/>
                <a:sym typeface="Times New Roman"/>
              </a:rPr>
              <a:t>Harness implementation</a:t>
            </a:r>
            <a:endParaRPr sz="1500">
              <a:solidFill>
                <a:schemeClr val="dk1"/>
              </a:solidFill>
              <a:highlight>
                <a:srgbClr val="FFFFFF"/>
              </a:highlight>
              <a:latin typeface="Times New Roman"/>
              <a:ea typeface="Times New Roman"/>
              <a:cs typeface="Times New Roman"/>
              <a:sym typeface="Times New Roman"/>
            </a:endParaRPr>
          </a:p>
        </p:txBody>
      </p:sp>
      <p:pic>
        <p:nvPicPr>
          <p:cNvPr id="311" name="Google Shape;311;p42"/>
          <p:cNvPicPr preferRelativeResize="0"/>
          <p:nvPr/>
        </p:nvPicPr>
        <p:blipFill>
          <a:blip r:embed="rId3">
            <a:alphaModFix/>
          </a:blip>
          <a:stretch>
            <a:fillRect/>
          </a:stretch>
        </p:blipFill>
        <p:spPr>
          <a:xfrm>
            <a:off x="311700" y="2141375"/>
            <a:ext cx="3956265" cy="2667774"/>
          </a:xfrm>
          <a:prstGeom prst="rect">
            <a:avLst/>
          </a:prstGeom>
          <a:noFill/>
          <a:ln>
            <a:noFill/>
          </a:ln>
        </p:spPr>
      </p:pic>
      <p:cxnSp>
        <p:nvCxnSpPr>
          <p:cNvPr id="312" name="Google Shape;312;p42"/>
          <p:cNvCxnSpPr>
            <a:stCxn id="311" idx="3"/>
          </p:cNvCxnSpPr>
          <p:nvPr/>
        </p:nvCxnSpPr>
        <p:spPr>
          <a:xfrm flipH="1" rot="10800000">
            <a:off x="4267965" y="3471062"/>
            <a:ext cx="1267500" cy="4200"/>
          </a:xfrm>
          <a:prstGeom prst="straightConnector1">
            <a:avLst/>
          </a:prstGeom>
          <a:noFill/>
          <a:ln cap="flat" cmpd="sng" w="9525">
            <a:solidFill>
              <a:schemeClr val="dk2"/>
            </a:solidFill>
            <a:prstDash val="solid"/>
            <a:round/>
            <a:headEnd len="med" w="med" type="none"/>
            <a:tailEnd len="med" w="med" type="triangle"/>
          </a:ln>
        </p:spPr>
      </p:cxnSp>
      <p:sp>
        <p:nvSpPr>
          <p:cNvPr id="313" name="Google Shape;313;p42"/>
          <p:cNvSpPr txBox="1"/>
          <p:nvPr/>
        </p:nvSpPr>
        <p:spPr>
          <a:xfrm>
            <a:off x="5619350" y="1549050"/>
            <a:ext cx="3000000" cy="3260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2700"/>
              </a:spcBef>
              <a:spcAft>
                <a:spcPts val="0"/>
              </a:spcAft>
              <a:buClr>
                <a:srgbClr val="111827"/>
              </a:buClr>
              <a:buSzPts val="1350"/>
              <a:buFont typeface="Times New Roman"/>
              <a:buAutoNum type="arabicPeriod"/>
            </a:pPr>
            <a:r>
              <a:rPr lang="en" sz="1350">
                <a:solidFill>
                  <a:srgbClr val="111827"/>
                </a:solidFill>
                <a:highlight>
                  <a:srgbClr val="FFFFFF"/>
                </a:highlight>
                <a:latin typeface="Times New Roman"/>
                <a:ea typeface="Times New Roman"/>
                <a:cs typeface="Times New Roman"/>
                <a:sym typeface="Times New Roman"/>
              </a:rPr>
              <a:t>get the probabilities that some specific tokens groups are continuations of the prompt – and compare these probabilities together for our predefined possible choices;</a:t>
            </a:r>
            <a:br>
              <a:rPr lang="en" sz="1350">
                <a:solidFill>
                  <a:srgbClr val="111827"/>
                </a:solidFill>
                <a:highlight>
                  <a:srgbClr val="FFFFFF"/>
                </a:highlight>
                <a:latin typeface="Times New Roman"/>
                <a:ea typeface="Times New Roman"/>
                <a:cs typeface="Times New Roman"/>
                <a:sym typeface="Times New Roman"/>
              </a:rPr>
            </a:br>
            <a:endParaRPr sz="1350">
              <a:solidFill>
                <a:srgbClr val="111827"/>
              </a:solidFill>
              <a:highlight>
                <a:srgbClr val="FFFFFF"/>
              </a:highlight>
              <a:latin typeface="Times New Roman"/>
              <a:ea typeface="Times New Roman"/>
              <a:cs typeface="Times New Roman"/>
              <a:sym typeface="Times New Roman"/>
            </a:endParaRPr>
          </a:p>
          <a:p>
            <a:pPr indent="-314325" lvl="0" marL="457200" rtl="0" algn="l">
              <a:lnSpc>
                <a:spcPct val="115000"/>
              </a:lnSpc>
              <a:spcBef>
                <a:spcPts val="0"/>
              </a:spcBef>
              <a:spcAft>
                <a:spcPts val="0"/>
              </a:spcAft>
              <a:buClr>
                <a:srgbClr val="111827"/>
              </a:buClr>
              <a:buSzPts val="1350"/>
              <a:buFont typeface="Times New Roman"/>
              <a:buAutoNum type="arabicPeriod"/>
            </a:pPr>
            <a:r>
              <a:rPr lang="en" sz="1350">
                <a:solidFill>
                  <a:srgbClr val="111827"/>
                </a:solidFill>
                <a:highlight>
                  <a:srgbClr val="FFFFFF"/>
                </a:highlight>
                <a:latin typeface="Times New Roman"/>
                <a:ea typeface="Times New Roman"/>
                <a:cs typeface="Times New Roman"/>
                <a:sym typeface="Times New Roman"/>
              </a:rPr>
              <a:t>get a text generation from the model (by repeatedly selecting tokens as we’ve seen) – and compare these text generations to the texts of various predefined possible choices.</a:t>
            </a:r>
            <a:endParaRPr sz="1350">
              <a:solidFill>
                <a:srgbClr val="111827"/>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Original implementation</a:t>
            </a:r>
            <a:endParaRPr b="1" sz="3220">
              <a:solidFill>
                <a:srgbClr val="FF9900"/>
              </a:solidFill>
            </a:endParaRPr>
          </a:p>
        </p:txBody>
      </p:sp>
      <p:sp>
        <p:nvSpPr>
          <p:cNvPr id="319" name="Google Shape;319;p43"/>
          <p:cNvSpPr txBox="1"/>
          <p:nvPr/>
        </p:nvSpPr>
        <p:spPr>
          <a:xfrm>
            <a:off x="311700" y="906675"/>
            <a:ext cx="4261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111827"/>
                </a:solidFill>
                <a:highlight>
                  <a:srgbClr val="FFFFFF"/>
                </a:highlight>
                <a:latin typeface="Times New Roman"/>
                <a:ea typeface="Times New Roman"/>
                <a:cs typeface="Times New Roman"/>
                <a:sym typeface="Times New Roman"/>
              </a:rPr>
              <a:t>How do we evaluate the model from these prompts?</a:t>
            </a:r>
            <a:endParaRPr sz="1500"/>
          </a:p>
        </p:txBody>
      </p:sp>
      <p:pic>
        <p:nvPicPr>
          <p:cNvPr id="320" name="Google Shape;320;p43"/>
          <p:cNvPicPr preferRelativeResize="0"/>
          <p:nvPr/>
        </p:nvPicPr>
        <p:blipFill>
          <a:blip r:embed="rId3">
            <a:alphaModFix/>
          </a:blip>
          <a:stretch>
            <a:fillRect/>
          </a:stretch>
        </p:blipFill>
        <p:spPr>
          <a:xfrm>
            <a:off x="652049" y="1476575"/>
            <a:ext cx="7839898" cy="30931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HELM</a:t>
            </a:r>
            <a:endParaRPr b="1" sz="3220">
              <a:solidFill>
                <a:srgbClr val="FF9900"/>
              </a:solidFill>
            </a:endParaRPr>
          </a:p>
        </p:txBody>
      </p:sp>
      <p:pic>
        <p:nvPicPr>
          <p:cNvPr id="326" name="Google Shape;326;p44"/>
          <p:cNvPicPr preferRelativeResize="0"/>
          <p:nvPr/>
        </p:nvPicPr>
        <p:blipFill>
          <a:blip r:embed="rId3">
            <a:alphaModFix/>
          </a:blip>
          <a:stretch>
            <a:fillRect/>
          </a:stretch>
        </p:blipFill>
        <p:spPr>
          <a:xfrm>
            <a:off x="526200" y="1298475"/>
            <a:ext cx="8091602" cy="3366224"/>
          </a:xfrm>
          <a:prstGeom prst="rect">
            <a:avLst/>
          </a:prstGeom>
          <a:noFill/>
          <a:ln>
            <a:noFill/>
          </a:ln>
        </p:spPr>
      </p:pic>
      <p:sp>
        <p:nvSpPr>
          <p:cNvPr id="327" name="Google Shape;327;p44"/>
          <p:cNvSpPr txBox="1"/>
          <p:nvPr/>
        </p:nvSpPr>
        <p:spPr>
          <a:xfrm>
            <a:off x="419875" y="906675"/>
            <a:ext cx="70539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2"/>
                </a:solidFill>
                <a:latin typeface="Times New Roman"/>
                <a:ea typeface="Times New Roman"/>
                <a:cs typeface="Times New Roman"/>
                <a:sym typeface="Times New Roman"/>
              </a:rPr>
              <a:t>Similar, but a little different.</a:t>
            </a:r>
            <a:endParaRPr sz="1500">
              <a:solidFill>
                <a:schemeClr val="dk2"/>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5"/>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Evaluation - HELM</a:t>
            </a:r>
            <a:endParaRPr b="1" sz="3220">
              <a:solidFill>
                <a:srgbClr val="FF9900"/>
              </a:solidFill>
            </a:endParaRPr>
          </a:p>
        </p:txBody>
      </p:sp>
      <p:pic>
        <p:nvPicPr>
          <p:cNvPr id="333" name="Google Shape;333;p45"/>
          <p:cNvPicPr preferRelativeResize="0"/>
          <p:nvPr/>
        </p:nvPicPr>
        <p:blipFill>
          <a:blip r:embed="rId3">
            <a:alphaModFix/>
          </a:blip>
          <a:stretch>
            <a:fillRect/>
          </a:stretch>
        </p:blipFill>
        <p:spPr>
          <a:xfrm>
            <a:off x="152400" y="1901763"/>
            <a:ext cx="8839201" cy="133998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37" name="Shape 337"/>
        <p:cNvGrpSpPr/>
        <p:nvPr/>
      </p:nvGrpSpPr>
      <p:grpSpPr>
        <a:xfrm>
          <a:off x="0" y="0"/>
          <a:ext cx="0" cy="0"/>
          <a:chOff x="0" y="0"/>
          <a:chExt cx="0" cy="0"/>
        </a:xfrm>
      </p:grpSpPr>
      <p:sp>
        <p:nvSpPr>
          <p:cNvPr id="338" name="Google Shape;338;p46"/>
          <p:cNvSpPr txBox="1"/>
          <p:nvPr>
            <p:ph type="title"/>
          </p:nvPr>
        </p:nvSpPr>
        <p:spPr>
          <a:xfrm>
            <a:off x="311700" y="2221800"/>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FFFF"/>
                </a:solidFill>
              </a:rPr>
              <a:t>Faced HELM Problems</a:t>
            </a:r>
            <a:endParaRPr b="1" sz="322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7"/>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Evaluation - Problem</a:t>
            </a:r>
            <a:endParaRPr b="1" sz="3220">
              <a:solidFill>
                <a:srgbClr val="FF9900"/>
              </a:solidFill>
            </a:endParaRPr>
          </a:p>
        </p:txBody>
      </p:sp>
      <p:pic>
        <p:nvPicPr>
          <p:cNvPr id="344" name="Google Shape;344;p47"/>
          <p:cNvPicPr preferRelativeResize="0"/>
          <p:nvPr/>
        </p:nvPicPr>
        <p:blipFill>
          <a:blip r:embed="rId3">
            <a:alphaModFix/>
          </a:blip>
          <a:stretch>
            <a:fillRect/>
          </a:stretch>
        </p:blipFill>
        <p:spPr>
          <a:xfrm>
            <a:off x="439700" y="962850"/>
            <a:ext cx="4634725" cy="2389550"/>
          </a:xfrm>
          <a:prstGeom prst="rect">
            <a:avLst/>
          </a:prstGeom>
          <a:noFill/>
          <a:ln>
            <a:noFill/>
          </a:ln>
        </p:spPr>
      </p:pic>
      <p:pic>
        <p:nvPicPr>
          <p:cNvPr id="345" name="Google Shape;345;p47"/>
          <p:cNvPicPr preferRelativeResize="0"/>
          <p:nvPr/>
        </p:nvPicPr>
        <p:blipFill>
          <a:blip r:embed="rId4">
            <a:alphaModFix/>
          </a:blip>
          <a:stretch>
            <a:fillRect/>
          </a:stretch>
        </p:blipFill>
        <p:spPr>
          <a:xfrm>
            <a:off x="152400" y="3504800"/>
            <a:ext cx="8839199" cy="1458569"/>
          </a:xfrm>
          <a:prstGeom prst="rect">
            <a:avLst/>
          </a:prstGeom>
          <a:noFill/>
          <a:ln>
            <a:noFill/>
          </a:ln>
        </p:spPr>
      </p:pic>
      <p:pic>
        <p:nvPicPr>
          <p:cNvPr id="346" name="Google Shape;346;p47"/>
          <p:cNvPicPr preferRelativeResize="0"/>
          <p:nvPr/>
        </p:nvPicPr>
        <p:blipFill>
          <a:blip r:embed="rId5">
            <a:alphaModFix/>
          </a:blip>
          <a:stretch>
            <a:fillRect/>
          </a:stretch>
        </p:blipFill>
        <p:spPr>
          <a:xfrm>
            <a:off x="1203975" y="1523447"/>
            <a:ext cx="6563057" cy="2389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8"/>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Evaluation - Problem</a:t>
            </a:r>
            <a:endParaRPr b="1" sz="3220">
              <a:solidFill>
                <a:srgbClr val="FF9900"/>
              </a:solidFill>
            </a:endParaRPr>
          </a:p>
        </p:txBody>
      </p:sp>
      <p:pic>
        <p:nvPicPr>
          <p:cNvPr id="352" name="Google Shape;352;p48"/>
          <p:cNvPicPr preferRelativeResize="0"/>
          <p:nvPr/>
        </p:nvPicPr>
        <p:blipFill>
          <a:blip r:embed="rId3">
            <a:alphaModFix/>
          </a:blip>
          <a:stretch>
            <a:fillRect/>
          </a:stretch>
        </p:blipFill>
        <p:spPr>
          <a:xfrm>
            <a:off x="2100263" y="4310650"/>
            <a:ext cx="4943475" cy="485775"/>
          </a:xfrm>
          <a:prstGeom prst="rect">
            <a:avLst/>
          </a:prstGeom>
          <a:noFill/>
          <a:ln>
            <a:noFill/>
          </a:ln>
        </p:spPr>
      </p:pic>
      <p:pic>
        <p:nvPicPr>
          <p:cNvPr id="353" name="Google Shape;353;p48"/>
          <p:cNvPicPr preferRelativeResize="0"/>
          <p:nvPr/>
        </p:nvPicPr>
        <p:blipFill>
          <a:blip r:embed="rId4">
            <a:alphaModFix/>
          </a:blip>
          <a:stretch>
            <a:fillRect/>
          </a:stretch>
        </p:blipFill>
        <p:spPr>
          <a:xfrm>
            <a:off x="255650" y="1473886"/>
            <a:ext cx="5952176" cy="2269550"/>
          </a:xfrm>
          <a:prstGeom prst="rect">
            <a:avLst/>
          </a:prstGeom>
          <a:noFill/>
          <a:ln>
            <a:noFill/>
          </a:ln>
        </p:spPr>
      </p:pic>
      <p:pic>
        <p:nvPicPr>
          <p:cNvPr id="354" name="Google Shape;354;p48"/>
          <p:cNvPicPr preferRelativeResize="0"/>
          <p:nvPr/>
        </p:nvPicPr>
        <p:blipFill>
          <a:blip r:embed="rId5">
            <a:alphaModFix/>
          </a:blip>
          <a:stretch>
            <a:fillRect/>
          </a:stretch>
        </p:blipFill>
        <p:spPr>
          <a:xfrm>
            <a:off x="2877338" y="964275"/>
            <a:ext cx="5996126" cy="3214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9"/>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Evaluation - Problem</a:t>
            </a:r>
            <a:endParaRPr b="1" sz="3220">
              <a:solidFill>
                <a:srgbClr val="FF9900"/>
              </a:solidFill>
            </a:endParaRPr>
          </a:p>
        </p:txBody>
      </p:sp>
      <p:pic>
        <p:nvPicPr>
          <p:cNvPr id="360" name="Google Shape;360;p49"/>
          <p:cNvPicPr preferRelativeResize="0"/>
          <p:nvPr/>
        </p:nvPicPr>
        <p:blipFill>
          <a:blip r:embed="rId3">
            <a:alphaModFix/>
          </a:blip>
          <a:stretch>
            <a:fillRect/>
          </a:stretch>
        </p:blipFill>
        <p:spPr>
          <a:xfrm>
            <a:off x="604400" y="983750"/>
            <a:ext cx="5193626" cy="1492700"/>
          </a:xfrm>
          <a:prstGeom prst="rect">
            <a:avLst/>
          </a:prstGeom>
          <a:noFill/>
          <a:ln>
            <a:noFill/>
          </a:ln>
        </p:spPr>
      </p:pic>
      <p:pic>
        <p:nvPicPr>
          <p:cNvPr id="361" name="Google Shape;361;p49"/>
          <p:cNvPicPr preferRelativeResize="0"/>
          <p:nvPr/>
        </p:nvPicPr>
        <p:blipFill>
          <a:blip r:embed="rId4">
            <a:alphaModFix/>
          </a:blip>
          <a:stretch>
            <a:fillRect/>
          </a:stretch>
        </p:blipFill>
        <p:spPr>
          <a:xfrm>
            <a:off x="488750" y="2644625"/>
            <a:ext cx="4716349" cy="2158325"/>
          </a:xfrm>
          <a:prstGeom prst="rect">
            <a:avLst/>
          </a:prstGeom>
          <a:noFill/>
          <a:ln>
            <a:noFill/>
          </a:ln>
        </p:spPr>
      </p:pic>
      <p:pic>
        <p:nvPicPr>
          <p:cNvPr id="362" name="Google Shape;362;p49"/>
          <p:cNvPicPr preferRelativeResize="0"/>
          <p:nvPr/>
        </p:nvPicPr>
        <p:blipFill>
          <a:blip r:embed="rId5">
            <a:alphaModFix/>
          </a:blip>
          <a:stretch>
            <a:fillRect/>
          </a:stretch>
        </p:blipFill>
        <p:spPr>
          <a:xfrm>
            <a:off x="4789250" y="2746314"/>
            <a:ext cx="4076699" cy="15905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Evaluation - Problem</a:t>
            </a:r>
            <a:endParaRPr b="1" sz="3220">
              <a:solidFill>
                <a:srgbClr val="FF9900"/>
              </a:solidFill>
            </a:endParaRPr>
          </a:p>
        </p:txBody>
      </p:sp>
      <p:pic>
        <p:nvPicPr>
          <p:cNvPr id="368" name="Google Shape;368;p50"/>
          <p:cNvPicPr preferRelativeResize="0"/>
          <p:nvPr/>
        </p:nvPicPr>
        <p:blipFill>
          <a:blip r:embed="rId3">
            <a:alphaModFix/>
          </a:blip>
          <a:stretch>
            <a:fillRect/>
          </a:stretch>
        </p:blipFill>
        <p:spPr>
          <a:xfrm>
            <a:off x="741025" y="2175125"/>
            <a:ext cx="1842350" cy="1033875"/>
          </a:xfrm>
          <a:prstGeom prst="rect">
            <a:avLst/>
          </a:prstGeom>
          <a:noFill/>
          <a:ln>
            <a:noFill/>
          </a:ln>
        </p:spPr>
      </p:pic>
      <p:sp>
        <p:nvSpPr>
          <p:cNvPr id="369" name="Google Shape;369;p50"/>
          <p:cNvSpPr txBox="1"/>
          <p:nvPr/>
        </p:nvSpPr>
        <p:spPr>
          <a:xfrm>
            <a:off x="741025" y="1774925"/>
            <a:ext cx="9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api.py</a:t>
            </a:r>
            <a:endParaRPr>
              <a:solidFill>
                <a:schemeClr val="dk2"/>
              </a:solidFill>
            </a:endParaRPr>
          </a:p>
        </p:txBody>
      </p:sp>
      <p:pic>
        <p:nvPicPr>
          <p:cNvPr id="370" name="Google Shape;370;p50"/>
          <p:cNvPicPr preferRelativeResize="0"/>
          <p:nvPr/>
        </p:nvPicPr>
        <p:blipFill>
          <a:blip r:embed="rId4">
            <a:alphaModFix/>
          </a:blip>
          <a:stretch>
            <a:fillRect/>
          </a:stretch>
        </p:blipFill>
        <p:spPr>
          <a:xfrm>
            <a:off x="3249374" y="2175126"/>
            <a:ext cx="3990401" cy="1033875"/>
          </a:xfrm>
          <a:prstGeom prst="rect">
            <a:avLst/>
          </a:prstGeom>
          <a:noFill/>
          <a:ln>
            <a:noFill/>
          </a:ln>
        </p:spPr>
      </p:pic>
      <p:sp>
        <p:nvSpPr>
          <p:cNvPr id="371" name="Google Shape;371;p50"/>
          <p:cNvSpPr txBox="1"/>
          <p:nvPr/>
        </p:nvSpPr>
        <p:spPr>
          <a:xfrm>
            <a:off x="3249375" y="1774925"/>
            <a:ext cx="9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m</a:t>
            </a:r>
            <a:r>
              <a:rPr lang="en">
                <a:solidFill>
                  <a:schemeClr val="dk2"/>
                </a:solidFill>
              </a:rPr>
              <a:t>ain</a:t>
            </a:r>
            <a:r>
              <a:rPr lang="en">
                <a:solidFill>
                  <a:schemeClr val="dk2"/>
                </a:solidFill>
              </a:rPr>
              <a:t>.py</a:t>
            </a:r>
            <a:endParaRPr>
              <a:solidFill>
                <a:schemeClr val="dk2"/>
              </a:solidFill>
            </a:endParaRPr>
          </a:p>
        </p:txBody>
      </p:sp>
      <p:sp>
        <p:nvSpPr>
          <p:cNvPr id="372" name="Google Shape;372;p50"/>
          <p:cNvSpPr txBox="1"/>
          <p:nvPr/>
        </p:nvSpPr>
        <p:spPr>
          <a:xfrm>
            <a:off x="709150" y="815675"/>
            <a:ext cx="403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1"/>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Evaluation - Problem</a:t>
            </a:r>
            <a:endParaRPr b="1" sz="3220">
              <a:solidFill>
                <a:srgbClr val="FF9900"/>
              </a:solidFill>
            </a:endParaRPr>
          </a:p>
        </p:txBody>
      </p:sp>
      <p:pic>
        <p:nvPicPr>
          <p:cNvPr id="378" name="Google Shape;378;p51"/>
          <p:cNvPicPr preferRelativeResize="0"/>
          <p:nvPr/>
        </p:nvPicPr>
        <p:blipFill>
          <a:blip r:embed="rId3">
            <a:alphaModFix/>
          </a:blip>
          <a:stretch>
            <a:fillRect/>
          </a:stretch>
        </p:blipFill>
        <p:spPr>
          <a:xfrm>
            <a:off x="152400" y="1901763"/>
            <a:ext cx="8839201" cy="1339985"/>
          </a:xfrm>
          <a:prstGeom prst="rect">
            <a:avLst/>
          </a:prstGeom>
          <a:noFill/>
          <a:ln>
            <a:noFill/>
          </a:ln>
        </p:spPr>
      </p:pic>
      <p:sp>
        <p:nvSpPr>
          <p:cNvPr id="379" name="Google Shape;379;p51"/>
          <p:cNvSpPr txBox="1"/>
          <p:nvPr/>
        </p:nvSpPr>
        <p:spPr>
          <a:xfrm>
            <a:off x="1164650" y="1145025"/>
            <a:ext cx="403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Information missing?</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Fine Tuning</a:t>
            </a:r>
            <a:r>
              <a:rPr b="1" lang="en" sz="3220">
                <a:solidFill>
                  <a:srgbClr val="FF9900"/>
                </a:solidFill>
              </a:rPr>
              <a:t> Ways for LLMs</a:t>
            </a:r>
            <a:endParaRPr b="1" sz="3220">
              <a:solidFill>
                <a:srgbClr val="FF9900"/>
              </a:solidFill>
            </a:endParaRPr>
          </a:p>
        </p:txBody>
      </p:sp>
      <p:pic>
        <p:nvPicPr>
          <p:cNvPr id="74" name="Google Shape;74;p16"/>
          <p:cNvPicPr preferRelativeResize="0"/>
          <p:nvPr/>
        </p:nvPicPr>
        <p:blipFill>
          <a:blip r:embed="rId3">
            <a:alphaModFix/>
          </a:blip>
          <a:stretch>
            <a:fillRect/>
          </a:stretch>
        </p:blipFill>
        <p:spPr>
          <a:xfrm>
            <a:off x="152400" y="1231550"/>
            <a:ext cx="8839199" cy="3350267"/>
          </a:xfrm>
          <a:prstGeom prst="rect">
            <a:avLst/>
          </a:prstGeom>
          <a:noFill/>
          <a:ln>
            <a:noFill/>
          </a:ln>
        </p:spPr>
      </p:pic>
      <p:sp>
        <p:nvSpPr>
          <p:cNvPr id="75" name="Google Shape;75;p16"/>
          <p:cNvSpPr txBox="1"/>
          <p:nvPr/>
        </p:nvSpPr>
        <p:spPr>
          <a:xfrm>
            <a:off x="106475" y="4835700"/>
            <a:ext cx="730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999999"/>
                </a:solidFill>
              </a:rPr>
              <a:t>Reference: DeepLearning.AI [https://muras.eu/assets/doc/GenAI_with_LLMs_Lecture_Notes_2.pdf]</a:t>
            </a:r>
            <a:endParaRPr sz="800">
              <a:solidFill>
                <a:srgbClr val="999999"/>
              </a:solidFill>
            </a:endParaRPr>
          </a:p>
        </p:txBody>
      </p:sp>
      <p:pic>
        <p:nvPicPr>
          <p:cNvPr id="76" name="Google Shape;76;p16"/>
          <p:cNvPicPr preferRelativeResize="0"/>
          <p:nvPr/>
        </p:nvPicPr>
        <p:blipFill rotWithShape="1">
          <a:blip r:embed="rId4">
            <a:alphaModFix/>
          </a:blip>
          <a:srcRect b="0" l="34121" r="32976" t="0"/>
          <a:stretch/>
        </p:blipFill>
        <p:spPr>
          <a:xfrm>
            <a:off x="3168800" y="1231550"/>
            <a:ext cx="2908101" cy="33502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69138"/>
        </a:solidFill>
      </p:bgPr>
    </p:bg>
    <p:spTree>
      <p:nvGrpSpPr>
        <p:cNvPr id="383" name="Shape 383"/>
        <p:cNvGrpSpPr/>
        <p:nvPr/>
      </p:nvGrpSpPr>
      <p:grpSpPr>
        <a:xfrm>
          <a:off x="0" y="0"/>
          <a:ext cx="0" cy="0"/>
          <a:chOff x="0" y="0"/>
          <a:chExt cx="0" cy="0"/>
        </a:xfrm>
      </p:grpSpPr>
      <p:sp>
        <p:nvSpPr>
          <p:cNvPr id="384" name="Google Shape;384;p52"/>
          <p:cNvSpPr txBox="1"/>
          <p:nvPr>
            <p:ph type="title"/>
          </p:nvPr>
        </p:nvSpPr>
        <p:spPr>
          <a:xfrm>
            <a:off x="311700" y="813300"/>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FFFF"/>
                </a:solidFill>
              </a:rPr>
              <a:t>In Summary</a:t>
            </a:r>
            <a:endParaRPr b="1" sz="3220">
              <a:solidFill>
                <a:srgbClr val="FFFFFF"/>
              </a:solidFill>
            </a:endParaRPr>
          </a:p>
        </p:txBody>
      </p:sp>
      <p:pic>
        <p:nvPicPr>
          <p:cNvPr id="385" name="Google Shape;385;p52"/>
          <p:cNvPicPr preferRelativeResize="0"/>
          <p:nvPr/>
        </p:nvPicPr>
        <p:blipFill>
          <a:blip r:embed="rId3">
            <a:alphaModFix/>
          </a:blip>
          <a:stretch>
            <a:fillRect/>
          </a:stretch>
        </p:blipFill>
        <p:spPr>
          <a:xfrm>
            <a:off x="2654050" y="828800"/>
            <a:ext cx="668875" cy="668875"/>
          </a:xfrm>
          <a:prstGeom prst="rect">
            <a:avLst/>
          </a:prstGeom>
          <a:noFill/>
          <a:ln>
            <a:noFill/>
          </a:ln>
        </p:spPr>
      </p:pic>
      <p:sp>
        <p:nvSpPr>
          <p:cNvPr id="386" name="Google Shape;386;p52"/>
          <p:cNvSpPr txBox="1"/>
          <p:nvPr/>
        </p:nvSpPr>
        <p:spPr>
          <a:xfrm>
            <a:off x="544400" y="1782725"/>
            <a:ext cx="8055300" cy="270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rPr>
              <a:t>What we have do:</a:t>
            </a:r>
            <a:endParaRPr b="1" sz="2000">
              <a:solidFill>
                <a:schemeClr val="lt1"/>
              </a:solidFill>
            </a:endParaRPr>
          </a:p>
          <a:p>
            <a:pPr indent="0" lvl="0" marL="0" rtl="0" algn="ctr">
              <a:spcBef>
                <a:spcPts val="0"/>
              </a:spcBef>
              <a:spcAft>
                <a:spcPts val="0"/>
              </a:spcAft>
              <a:buNone/>
            </a:pPr>
            <a:r>
              <a:rPr lang="en" sz="1800">
                <a:solidFill>
                  <a:schemeClr val="lt1"/>
                </a:solidFill>
              </a:rPr>
              <a:t>Fine tune LLaMA 3 8B</a:t>
            </a:r>
            <a:endParaRPr sz="1800">
              <a:solidFill>
                <a:schemeClr val="lt1"/>
              </a:solidFill>
            </a:endParaRPr>
          </a:p>
          <a:p>
            <a:pPr indent="0" lvl="0" marL="0" rtl="0" algn="ctr">
              <a:spcBef>
                <a:spcPts val="0"/>
              </a:spcBef>
              <a:spcAft>
                <a:spcPts val="0"/>
              </a:spcAft>
              <a:buNone/>
            </a:pPr>
            <a:r>
              <a:rPr lang="en" sz="1800">
                <a:solidFill>
                  <a:schemeClr val="lt1"/>
                </a:solidFill>
              </a:rPr>
              <a:t>LoRA</a:t>
            </a:r>
            <a:endParaRPr sz="1800">
              <a:solidFill>
                <a:schemeClr val="lt1"/>
              </a:solidFill>
            </a:endParaRPr>
          </a:p>
          <a:p>
            <a:pPr indent="0" lvl="0" marL="0" rtl="0" algn="ctr">
              <a:spcBef>
                <a:spcPts val="0"/>
              </a:spcBef>
              <a:spcAft>
                <a:spcPts val="0"/>
              </a:spcAft>
              <a:buNone/>
            </a:pPr>
            <a:r>
              <a:rPr lang="en" sz="1800">
                <a:solidFill>
                  <a:schemeClr val="lt1"/>
                </a:solidFill>
              </a:rPr>
              <a:t>ORPO</a:t>
            </a:r>
            <a:endParaRPr sz="1800">
              <a:solidFill>
                <a:schemeClr val="lt1"/>
              </a:solidFill>
            </a:endParaRPr>
          </a:p>
          <a:p>
            <a:pPr indent="0" lvl="0" marL="0" rtl="0" algn="ctr">
              <a:spcBef>
                <a:spcPts val="0"/>
              </a:spcBef>
              <a:spcAft>
                <a:spcPts val="0"/>
              </a:spcAft>
              <a:buNone/>
            </a:pPr>
            <a:r>
              <a:rPr lang="en" sz="1800">
                <a:solidFill>
                  <a:schemeClr val="lt1"/>
                </a:solidFill>
              </a:rPr>
              <a:t>Unsloth</a:t>
            </a:r>
            <a:endParaRPr sz="1800">
              <a:solidFill>
                <a:schemeClr val="lt1"/>
              </a:solidFill>
            </a:endParaRPr>
          </a:p>
          <a:p>
            <a:pPr indent="0" lvl="0" marL="0" rtl="0" algn="ctr">
              <a:spcBef>
                <a:spcPts val="0"/>
              </a:spcBef>
              <a:spcAft>
                <a:spcPts val="0"/>
              </a:spcAft>
              <a:buNone/>
            </a:pPr>
            <a:r>
              <a:rPr lang="en" sz="1800">
                <a:solidFill>
                  <a:schemeClr val="lt1"/>
                </a:solidFill>
              </a:rPr>
              <a:t>Built Datasets</a:t>
            </a:r>
            <a:endParaRPr sz="1800">
              <a:solidFill>
                <a:schemeClr val="lt1"/>
              </a:solidFill>
            </a:endParaRPr>
          </a:p>
          <a:p>
            <a:pPr indent="0" lvl="0" marL="0" rtl="0" algn="ctr">
              <a:spcBef>
                <a:spcPts val="0"/>
              </a:spcBef>
              <a:spcAft>
                <a:spcPts val="0"/>
              </a:spcAft>
              <a:buNone/>
            </a:pPr>
            <a:r>
              <a:rPr lang="en" sz="1800">
                <a:solidFill>
                  <a:schemeClr val="lt1"/>
                </a:solidFill>
              </a:rPr>
              <a:t>Merge checkpoints and push to Hub</a:t>
            </a:r>
            <a:endParaRPr sz="1800">
              <a:solidFill>
                <a:schemeClr val="lt1"/>
              </a:solidFill>
            </a:endParaRPr>
          </a:p>
          <a:p>
            <a:pPr indent="0" lvl="0" marL="0" rtl="0" algn="ctr">
              <a:spcBef>
                <a:spcPts val="0"/>
              </a:spcBef>
              <a:spcAft>
                <a:spcPts val="0"/>
              </a:spcAft>
              <a:buNone/>
            </a:pPr>
            <a:r>
              <a:rPr lang="en" sz="1800">
                <a:solidFill>
                  <a:schemeClr val="lt1"/>
                </a:solidFill>
              </a:rPr>
              <a:t>Try to do Evaluation</a:t>
            </a:r>
            <a:endParaRPr sz="1800">
              <a:solidFill>
                <a:schemeClr val="lt1"/>
              </a:solidFill>
            </a:endParaRPr>
          </a:p>
          <a:p>
            <a:pPr indent="0" lvl="0" marL="0" rtl="0" algn="ctr">
              <a:spcBef>
                <a:spcPts val="0"/>
              </a:spcBef>
              <a:spcAft>
                <a:spcPts val="0"/>
              </a:spcAft>
              <a:buNone/>
            </a:pPr>
            <a:r>
              <a:t/>
            </a:r>
            <a:endParaRPr sz="1800">
              <a:solidFill>
                <a:schemeClr val="lt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3"/>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References</a:t>
            </a:r>
            <a:endParaRPr b="1" sz="3220">
              <a:solidFill>
                <a:srgbClr val="FF9900"/>
              </a:solidFill>
            </a:endParaRPr>
          </a:p>
        </p:txBody>
      </p:sp>
      <p:sp>
        <p:nvSpPr>
          <p:cNvPr id="392" name="Google Shape;392;p53"/>
          <p:cNvSpPr txBox="1"/>
          <p:nvPr>
            <p:ph idx="1" type="body"/>
          </p:nvPr>
        </p:nvSpPr>
        <p:spPr>
          <a:xfrm>
            <a:off x="311700" y="1152475"/>
            <a:ext cx="86877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200">
                <a:latin typeface="Times New Roman"/>
                <a:ea typeface="Times New Roman"/>
                <a:cs typeface="Times New Roman"/>
                <a:sym typeface="Times New Roman"/>
              </a:rPr>
              <a:t>[1] AI@Meta. (2024). </a:t>
            </a:r>
            <a:r>
              <a:rPr i="1" lang="en" sz="1200">
                <a:latin typeface="Times New Roman"/>
                <a:ea typeface="Times New Roman"/>
                <a:cs typeface="Times New Roman"/>
                <a:sym typeface="Times New Roman"/>
              </a:rPr>
              <a:t>Llama 3 Model Card.</a:t>
            </a:r>
            <a:r>
              <a:rPr lang="en" sz="1200">
                <a:latin typeface="Times New Roman"/>
                <a:ea typeface="Times New Roman"/>
                <a:cs typeface="Times New Roman"/>
                <a:sym typeface="Times New Roman"/>
              </a:rPr>
              <a:t> Retrieved from https://github.com/meta-llama/llama3/blob/main/MODEL_CARD.md</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[2] hiyouga. (n.d.). LLaMA-Factory: Unify Efficient Fine-Tuning of 100+ LLMs. </a:t>
            </a:r>
            <a:r>
              <a:rPr i="1" lang="en" sz="1200">
                <a:latin typeface="Times New Roman"/>
                <a:ea typeface="Times New Roman"/>
                <a:cs typeface="Times New Roman"/>
                <a:sym typeface="Times New Roman"/>
              </a:rPr>
              <a:t>GitHub.</a:t>
            </a:r>
            <a:r>
              <a:rPr lang="en" sz="1200">
                <a:latin typeface="Times New Roman"/>
                <a:ea typeface="Times New Roman"/>
                <a:cs typeface="Times New Roman"/>
                <a:sym typeface="Times New Roman"/>
              </a:rPr>
              <a:t> Retrieved April 23, 2024, from https://github.com/hiyouga/LLaMA-Factory/tree/main</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[3] Hong, J., Lee, N., &amp; Thorne, J. (2024). ORPO: Monolithic Preference Optimization without Reference Model. </a:t>
            </a:r>
            <a:r>
              <a:rPr i="1" lang="en" sz="1200">
                <a:latin typeface="Times New Roman"/>
                <a:ea typeface="Times New Roman"/>
                <a:cs typeface="Times New Roman"/>
                <a:sym typeface="Times New Roman"/>
              </a:rPr>
              <a:t>arXiv preprint </a:t>
            </a:r>
            <a:r>
              <a:rPr lang="en" sz="1200">
                <a:latin typeface="Times New Roman"/>
                <a:ea typeface="Times New Roman"/>
                <a:cs typeface="Times New Roman"/>
                <a:sym typeface="Times New Roman"/>
              </a:rPr>
              <a:t>arXiv:2403.07691.</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[4] unslothai. (n.d.). Unsloth: Finetune Llama 3, Mistral &amp; Gemma LLMs 2-5x faster with 80% less memory. </a:t>
            </a:r>
            <a:r>
              <a:rPr i="1" lang="en" sz="1200">
                <a:latin typeface="Times New Roman"/>
                <a:ea typeface="Times New Roman"/>
                <a:cs typeface="Times New Roman"/>
                <a:sym typeface="Times New Roman"/>
              </a:rPr>
              <a:t>GitHub. </a:t>
            </a:r>
            <a:r>
              <a:rPr lang="en" sz="1200">
                <a:latin typeface="Times New Roman"/>
                <a:ea typeface="Times New Roman"/>
                <a:cs typeface="Times New Roman"/>
                <a:sym typeface="Times New Roman"/>
              </a:rPr>
              <a:t>Retrieved April 23, 2024, from https://github.com/unslothai/unsloth</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[5] Hu, E. J., Shen, Y., Wallis, P., Allen-Zhu, Z., Li, Y., Wang, S., ... &amp; Chen, W. (2021). Lora: Low-rank adaptation of large language </a:t>
            </a:r>
            <a:r>
              <a:rPr i="1" lang="en" sz="1200">
                <a:latin typeface="Times New Roman"/>
                <a:ea typeface="Times New Roman"/>
                <a:cs typeface="Times New Roman"/>
                <a:sym typeface="Times New Roman"/>
              </a:rPr>
              <a:t>e</a:t>
            </a:r>
            <a:r>
              <a:rPr lang="en" sz="1200">
                <a:latin typeface="Times New Roman"/>
                <a:ea typeface="Times New Roman"/>
                <a:cs typeface="Times New Roman"/>
                <a:sym typeface="Times New Roman"/>
              </a:rPr>
              <a:t>models. </a:t>
            </a:r>
            <a:r>
              <a:rPr i="1" lang="en" sz="1200">
                <a:latin typeface="Times New Roman"/>
                <a:ea typeface="Times New Roman"/>
                <a:cs typeface="Times New Roman"/>
                <a:sym typeface="Times New Roman"/>
              </a:rPr>
              <a:t>arXiv preprint</a:t>
            </a:r>
            <a:r>
              <a:rPr lang="en" sz="1200">
                <a:latin typeface="Times New Roman"/>
                <a:ea typeface="Times New Roman"/>
                <a:cs typeface="Times New Roman"/>
                <a:sym typeface="Times New Roman"/>
              </a:rPr>
              <a:t> arXiv:2106.09685.</a:t>
            </a:r>
            <a:endParaRPr sz="1200">
              <a:latin typeface="Times New Roman"/>
              <a:ea typeface="Times New Roman"/>
              <a:cs typeface="Times New Roman"/>
              <a:sym typeface="Times New Roman"/>
            </a:endParaRPr>
          </a:p>
          <a:p>
            <a:pPr indent="0" lvl="0" marL="0" rtl="0" algn="l">
              <a:spcBef>
                <a:spcPts val="1200"/>
              </a:spcBef>
              <a:spcAft>
                <a:spcPts val="0"/>
              </a:spcAft>
              <a:buNone/>
            </a:pPr>
            <a:r>
              <a:rPr lang="en" sz="1200">
                <a:latin typeface="Times New Roman"/>
                <a:ea typeface="Times New Roman"/>
                <a:cs typeface="Times New Roman"/>
                <a:sym typeface="Times New Roman"/>
              </a:rPr>
              <a:t>[6] DeepLearning.AI. </a:t>
            </a:r>
            <a:r>
              <a:rPr lang="en" sz="1200">
                <a:latin typeface="Times New Roman"/>
                <a:ea typeface="Times New Roman"/>
                <a:cs typeface="Times New Roman"/>
                <a:sym typeface="Times New Roman"/>
              </a:rPr>
              <a:t>(n.d.). Generative AI and large-language models (LLMs). </a:t>
            </a:r>
            <a:r>
              <a:rPr i="1" lang="en" sz="1200">
                <a:latin typeface="Times New Roman"/>
                <a:ea typeface="Times New Roman"/>
                <a:cs typeface="Times New Roman"/>
                <a:sym typeface="Times New Roman"/>
              </a:rPr>
              <a:t>DeepLearning.AI. </a:t>
            </a:r>
            <a:r>
              <a:rPr lang="en" sz="1200">
                <a:latin typeface="Times New Roman"/>
                <a:ea typeface="Times New Roman"/>
                <a:cs typeface="Times New Roman"/>
                <a:sym typeface="Times New Roman"/>
              </a:rPr>
              <a:t>Retrieved April 23, 2024, from </a:t>
            </a:r>
            <a:r>
              <a:rPr lang="en" sz="1200">
                <a:latin typeface="Times New Roman"/>
                <a:ea typeface="Times New Roman"/>
                <a:cs typeface="Times New Roman"/>
                <a:sym typeface="Times New Roman"/>
              </a:rPr>
              <a:t>https://muras.eu/assets/doc/GenAI_with_LLMs_Lecture_Notes_2.pdf</a:t>
            </a:r>
            <a:endParaRPr sz="1200">
              <a:latin typeface="Times New Roman"/>
              <a:ea typeface="Times New Roman"/>
              <a:cs typeface="Times New Roman"/>
              <a:sym typeface="Times New Roman"/>
            </a:endParaRPr>
          </a:p>
          <a:p>
            <a:pPr indent="0" lvl="0" marL="0" rtl="0" algn="l">
              <a:spcBef>
                <a:spcPts val="1200"/>
              </a:spcBef>
              <a:spcAft>
                <a:spcPts val="1200"/>
              </a:spcAft>
              <a:buNone/>
            </a:pPr>
            <a:r>
              <a:rPr lang="en" sz="1200">
                <a:latin typeface="Times New Roman"/>
                <a:ea typeface="Times New Roman"/>
                <a:cs typeface="Times New Roman"/>
                <a:sym typeface="Times New Roman"/>
              </a:rPr>
              <a:t>[7] Hugging Face. (n.d.). </a:t>
            </a:r>
            <a:r>
              <a:rPr i="1" lang="en" sz="1200">
                <a:latin typeface="Times New Roman"/>
                <a:ea typeface="Times New Roman"/>
                <a:cs typeface="Times New Roman"/>
                <a:sym typeface="Times New Roman"/>
              </a:rPr>
              <a:t>Open LLM Leadrboard</a:t>
            </a:r>
            <a:r>
              <a:rPr lang="en" sz="1200">
                <a:latin typeface="Times New Roman"/>
                <a:ea typeface="Times New Roman"/>
                <a:cs typeface="Times New Roman"/>
                <a:sym typeface="Times New Roman"/>
              </a:rPr>
              <a:t>. Retrieved from </a:t>
            </a:r>
            <a:r>
              <a:rPr lang="en" sz="1200">
                <a:uFill>
                  <a:noFill/>
                </a:uFill>
                <a:latin typeface="Times New Roman"/>
                <a:ea typeface="Times New Roman"/>
                <a:cs typeface="Times New Roman"/>
                <a:sym typeface="Times New Roman"/>
                <a:hlinkClick r:id="rId3"/>
              </a:rPr>
              <a:t>https://huggingface.co/spaces/HuggingFaceH4/open_llm_leaderboard</a:t>
            </a: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220">
                <a:solidFill>
                  <a:srgbClr val="FF9900"/>
                </a:solidFill>
              </a:rPr>
              <a:t>Prompt Engineering</a:t>
            </a:r>
            <a:endParaRPr b="1" sz="3220">
              <a:solidFill>
                <a:srgbClr val="FF9900"/>
              </a:solidFill>
            </a:endParaRPr>
          </a:p>
        </p:txBody>
      </p:sp>
      <p:pic>
        <p:nvPicPr>
          <p:cNvPr id="82" name="Google Shape;82;p17"/>
          <p:cNvPicPr preferRelativeResize="0"/>
          <p:nvPr/>
        </p:nvPicPr>
        <p:blipFill rotWithShape="1">
          <a:blip r:embed="rId3">
            <a:alphaModFix/>
          </a:blip>
          <a:srcRect b="0" l="34121" r="32976" t="0"/>
          <a:stretch/>
        </p:blipFill>
        <p:spPr>
          <a:xfrm>
            <a:off x="421875" y="1185538"/>
            <a:ext cx="2908101" cy="3350275"/>
          </a:xfrm>
          <a:prstGeom prst="rect">
            <a:avLst/>
          </a:prstGeom>
          <a:noFill/>
          <a:ln>
            <a:noFill/>
          </a:ln>
        </p:spPr>
      </p:pic>
      <p:pic>
        <p:nvPicPr>
          <p:cNvPr id="83" name="Google Shape;83;p17"/>
          <p:cNvPicPr preferRelativeResize="0"/>
          <p:nvPr/>
        </p:nvPicPr>
        <p:blipFill rotWithShape="1">
          <a:blip r:embed="rId4">
            <a:alphaModFix/>
          </a:blip>
          <a:srcRect b="61051" l="34121" r="49705" t="14266"/>
          <a:stretch/>
        </p:blipFill>
        <p:spPr>
          <a:xfrm>
            <a:off x="421875" y="1663575"/>
            <a:ext cx="1429501" cy="826900"/>
          </a:xfrm>
          <a:prstGeom prst="rect">
            <a:avLst/>
          </a:prstGeom>
          <a:noFill/>
          <a:ln>
            <a:noFill/>
          </a:ln>
        </p:spPr>
      </p:pic>
      <p:sp>
        <p:nvSpPr>
          <p:cNvPr id="84" name="Google Shape;84;p17"/>
          <p:cNvSpPr txBox="1"/>
          <p:nvPr>
            <p:ph idx="1" type="body"/>
          </p:nvPr>
        </p:nvSpPr>
        <p:spPr>
          <a:xfrm>
            <a:off x="3554200" y="1152475"/>
            <a:ext cx="5278200" cy="3416400"/>
          </a:xfrm>
          <a:prstGeom prst="rect">
            <a:avLst/>
          </a:prstGeom>
        </p:spPr>
        <p:txBody>
          <a:bodyPr anchorCtr="0" anchor="t" bIns="91425" lIns="91425" spcFirstLastPara="1" rIns="91425" wrap="square" tIns="91425">
            <a:normAutofit fontScale="85000"/>
          </a:bodyPr>
          <a:lstStyle/>
          <a:p>
            <a:pPr indent="-325755" lvl="0" marL="457200" rtl="0" algn="l">
              <a:lnSpc>
                <a:spcPct val="150000"/>
              </a:lnSpc>
              <a:spcBef>
                <a:spcPts val="0"/>
              </a:spcBef>
              <a:spcAft>
                <a:spcPts val="0"/>
              </a:spcAft>
              <a:buSzPct val="100000"/>
              <a:buChar char="●"/>
            </a:pPr>
            <a:r>
              <a:rPr lang="en"/>
              <a:t>Providing control and intent. </a:t>
            </a:r>
            <a:endParaRPr/>
          </a:p>
          <a:p>
            <a:pPr indent="-325755" lvl="0" marL="457200" rtl="0" algn="l">
              <a:lnSpc>
                <a:spcPct val="150000"/>
              </a:lnSpc>
              <a:spcBef>
                <a:spcPts val="0"/>
              </a:spcBef>
              <a:spcAft>
                <a:spcPts val="0"/>
              </a:spcAft>
              <a:buSzPct val="100000"/>
              <a:buChar char="●"/>
            </a:pPr>
            <a:r>
              <a:rPr lang="en"/>
              <a:t>Targeting desired response. </a:t>
            </a:r>
            <a:endParaRPr/>
          </a:p>
          <a:p>
            <a:pPr indent="-325755" lvl="0" marL="457200" rtl="0" algn="l">
              <a:lnSpc>
                <a:spcPct val="150000"/>
              </a:lnSpc>
              <a:spcBef>
                <a:spcPts val="0"/>
              </a:spcBef>
              <a:spcAft>
                <a:spcPts val="0"/>
              </a:spcAft>
              <a:buSzPct val="100000"/>
              <a:buChar char="●"/>
            </a:pPr>
            <a:r>
              <a:rPr lang="en"/>
              <a:t>Mitigating bias. </a:t>
            </a:r>
            <a:endParaRPr/>
          </a:p>
          <a:p>
            <a:pPr indent="-325755" lvl="0" marL="457200" rtl="0" algn="l">
              <a:lnSpc>
                <a:spcPct val="150000"/>
              </a:lnSpc>
              <a:spcBef>
                <a:spcPts val="0"/>
              </a:spcBef>
              <a:spcAft>
                <a:spcPts val="0"/>
              </a:spcAft>
              <a:buSzPct val="100000"/>
              <a:buChar char="●"/>
            </a:pPr>
            <a:r>
              <a:rPr lang="en"/>
              <a:t>Assuring coherence and relevance. </a:t>
            </a:r>
            <a:endParaRPr/>
          </a:p>
          <a:p>
            <a:pPr indent="-325755" lvl="0" marL="457200" rtl="0" algn="l">
              <a:lnSpc>
                <a:spcPct val="150000"/>
              </a:lnSpc>
              <a:spcBef>
                <a:spcPts val="0"/>
              </a:spcBef>
              <a:spcAft>
                <a:spcPts val="0"/>
              </a:spcAft>
              <a:buSzPct val="100000"/>
              <a:buChar char="●"/>
            </a:pPr>
            <a:r>
              <a:rPr lang="en"/>
              <a:t>Optimizing user experience. </a:t>
            </a:r>
            <a:endParaRPr/>
          </a:p>
          <a:p>
            <a:pPr indent="0" lvl="0" marL="0" rtl="0" algn="l">
              <a:lnSpc>
                <a:spcPct val="150000"/>
              </a:lnSpc>
              <a:spcBef>
                <a:spcPts val="1200"/>
              </a:spcBef>
              <a:spcAft>
                <a:spcPts val="1200"/>
              </a:spcAft>
              <a:buNone/>
            </a:pPr>
            <a:r>
              <a:rPr lang="en"/>
              <a:t>Developed by OpenAl, the CLIP (Contrastive Language-Image Pre-training) model is an example of a model that utilizes prompts to classify images and captions from over 400 million image-caption pairs. DALL-E</a:t>
            </a:r>
            <a:endParaRPr/>
          </a:p>
        </p:txBody>
      </p:sp>
      <p:pic>
        <p:nvPicPr>
          <p:cNvPr id="85" name="Google Shape;85;p17"/>
          <p:cNvPicPr preferRelativeResize="0"/>
          <p:nvPr/>
        </p:nvPicPr>
        <p:blipFill>
          <a:blip r:embed="rId5">
            <a:alphaModFix/>
          </a:blip>
          <a:stretch>
            <a:fillRect/>
          </a:stretch>
        </p:blipFill>
        <p:spPr>
          <a:xfrm>
            <a:off x="6474133" y="206775"/>
            <a:ext cx="2545090" cy="699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Fine-tuning</a:t>
            </a:r>
            <a:endParaRPr b="1" sz="3220">
              <a:solidFill>
                <a:srgbClr val="FF9900"/>
              </a:solidFill>
            </a:endParaRPr>
          </a:p>
        </p:txBody>
      </p:sp>
      <p:pic>
        <p:nvPicPr>
          <p:cNvPr id="91" name="Google Shape;91;p18"/>
          <p:cNvPicPr preferRelativeResize="0"/>
          <p:nvPr/>
        </p:nvPicPr>
        <p:blipFill rotWithShape="1">
          <a:blip r:embed="rId3">
            <a:alphaModFix/>
          </a:blip>
          <a:srcRect b="0" l="34121" r="32976" t="0"/>
          <a:stretch/>
        </p:blipFill>
        <p:spPr>
          <a:xfrm>
            <a:off x="421875" y="1185538"/>
            <a:ext cx="2908101" cy="3350275"/>
          </a:xfrm>
          <a:prstGeom prst="rect">
            <a:avLst/>
          </a:prstGeom>
          <a:noFill/>
          <a:ln>
            <a:noFill/>
          </a:ln>
        </p:spPr>
      </p:pic>
      <p:pic>
        <p:nvPicPr>
          <p:cNvPr id="92" name="Google Shape;92;p18"/>
          <p:cNvPicPr preferRelativeResize="0"/>
          <p:nvPr/>
        </p:nvPicPr>
        <p:blipFill rotWithShape="1">
          <a:blip r:embed="rId4">
            <a:alphaModFix/>
          </a:blip>
          <a:srcRect b="32814" l="34121" r="49705" t="39366"/>
          <a:stretch/>
        </p:blipFill>
        <p:spPr>
          <a:xfrm>
            <a:off x="421875" y="2504475"/>
            <a:ext cx="1429501" cy="932000"/>
          </a:xfrm>
          <a:prstGeom prst="rect">
            <a:avLst/>
          </a:prstGeom>
          <a:noFill/>
          <a:ln>
            <a:noFill/>
          </a:ln>
        </p:spPr>
      </p:pic>
      <p:sp>
        <p:nvSpPr>
          <p:cNvPr id="93" name="Google Shape;93;p18"/>
          <p:cNvSpPr txBox="1"/>
          <p:nvPr>
            <p:ph idx="1" type="body"/>
          </p:nvPr>
        </p:nvSpPr>
        <p:spPr>
          <a:xfrm>
            <a:off x="3554200" y="1152475"/>
            <a:ext cx="5278200" cy="3416400"/>
          </a:xfrm>
          <a:prstGeom prst="rect">
            <a:avLst/>
          </a:prstGeom>
        </p:spPr>
        <p:txBody>
          <a:bodyPr anchorCtr="0" anchor="t" bIns="91425" lIns="91425" spcFirstLastPara="1" rIns="91425" wrap="square" tIns="91425">
            <a:normAutofit fontScale="92500" lnSpcReduction="20000"/>
          </a:bodyPr>
          <a:lstStyle/>
          <a:p>
            <a:pPr indent="0" lvl="0" marL="0" rtl="0" algn="l">
              <a:lnSpc>
                <a:spcPct val="150000"/>
              </a:lnSpc>
              <a:spcBef>
                <a:spcPts val="0"/>
              </a:spcBef>
              <a:spcAft>
                <a:spcPts val="0"/>
              </a:spcAft>
              <a:buNone/>
            </a:pPr>
            <a:r>
              <a:rPr lang="en"/>
              <a:t>Fine-tuning is the process of giving a model additional training related to how it should behave (but not what it needs to know).</a:t>
            </a:r>
            <a:endParaRPr/>
          </a:p>
          <a:p>
            <a:pPr indent="-334327" lvl="0" marL="457200" rtl="0" algn="l">
              <a:lnSpc>
                <a:spcPct val="150000"/>
              </a:lnSpc>
              <a:spcBef>
                <a:spcPts val="1200"/>
              </a:spcBef>
              <a:spcAft>
                <a:spcPts val="0"/>
              </a:spcAft>
              <a:buSzPct val="100000"/>
              <a:buChar char="●"/>
            </a:pPr>
            <a:r>
              <a:rPr lang="en"/>
              <a:t>Higher quality results than prompting</a:t>
            </a:r>
            <a:endParaRPr/>
          </a:p>
          <a:p>
            <a:pPr indent="-334327" lvl="0" marL="457200" rtl="0" algn="l">
              <a:lnSpc>
                <a:spcPct val="150000"/>
              </a:lnSpc>
              <a:spcBef>
                <a:spcPts val="0"/>
              </a:spcBef>
              <a:spcAft>
                <a:spcPts val="0"/>
              </a:spcAft>
              <a:buSzPct val="100000"/>
              <a:buChar char="●"/>
            </a:pPr>
            <a:r>
              <a:rPr lang="en"/>
              <a:t>Ability to train on more examples than can fit in a prompt</a:t>
            </a:r>
            <a:endParaRPr/>
          </a:p>
          <a:p>
            <a:pPr indent="-334327" lvl="0" marL="457200" rtl="0" algn="l">
              <a:lnSpc>
                <a:spcPct val="150000"/>
              </a:lnSpc>
              <a:spcBef>
                <a:spcPts val="0"/>
              </a:spcBef>
              <a:spcAft>
                <a:spcPts val="0"/>
              </a:spcAft>
              <a:buSzPct val="100000"/>
              <a:buChar char="●"/>
            </a:pPr>
            <a:r>
              <a:rPr lang="en"/>
              <a:t>Token savings due to shorter prompts</a:t>
            </a:r>
            <a:endParaRPr/>
          </a:p>
          <a:p>
            <a:pPr indent="-334327" lvl="0" marL="457200" rtl="0" algn="l">
              <a:lnSpc>
                <a:spcPct val="150000"/>
              </a:lnSpc>
              <a:spcBef>
                <a:spcPts val="0"/>
              </a:spcBef>
              <a:spcAft>
                <a:spcPts val="0"/>
              </a:spcAft>
              <a:buSzPct val="100000"/>
              <a:buChar char="●"/>
            </a:pPr>
            <a:r>
              <a:rPr lang="en"/>
              <a:t>Lower latency requests</a:t>
            </a:r>
            <a:endParaRPr/>
          </a:p>
          <a:p>
            <a:pPr indent="0" lvl="0" marL="0" rtl="0" algn="l">
              <a:lnSpc>
                <a:spcPct val="150000"/>
              </a:lnSpc>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Aligned with Human Feedback</a:t>
            </a:r>
            <a:endParaRPr b="1" sz="3220">
              <a:solidFill>
                <a:srgbClr val="FF9900"/>
              </a:solidFill>
            </a:endParaRPr>
          </a:p>
        </p:txBody>
      </p:sp>
      <p:sp>
        <p:nvSpPr>
          <p:cNvPr id="99" name="Google Shape;99;p19"/>
          <p:cNvSpPr txBox="1"/>
          <p:nvPr>
            <p:ph idx="1" type="body"/>
          </p:nvPr>
        </p:nvSpPr>
        <p:spPr>
          <a:xfrm>
            <a:off x="3060600" y="1152475"/>
            <a:ext cx="57717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Optimizing a model based on human feedback is desirable when a task is difficult to specify yet easy to judge.</a:t>
            </a:r>
            <a:endParaRPr/>
          </a:p>
          <a:p>
            <a:pPr indent="-342900" lvl="0" marL="457200" rtl="0" algn="l">
              <a:lnSpc>
                <a:spcPct val="150000"/>
              </a:lnSpc>
              <a:spcBef>
                <a:spcPts val="0"/>
              </a:spcBef>
              <a:spcAft>
                <a:spcPts val="0"/>
              </a:spcAft>
              <a:buSzPts val="1800"/>
              <a:buChar char="●"/>
            </a:pPr>
            <a:r>
              <a:rPr lang="en"/>
              <a:t>1.3B parameter InstructGPT (with RLHF) model are preferred to outputs from the 175B GPT-3</a:t>
            </a:r>
            <a:endParaRPr/>
          </a:p>
          <a:p>
            <a:pPr indent="-342900" lvl="0" marL="457200" rtl="0" algn="l">
              <a:lnSpc>
                <a:spcPct val="150000"/>
              </a:lnSpc>
              <a:spcBef>
                <a:spcPts val="0"/>
              </a:spcBef>
              <a:spcAft>
                <a:spcPts val="0"/>
              </a:spcAft>
              <a:buSzPts val="1800"/>
              <a:buChar char="●"/>
            </a:pPr>
            <a:r>
              <a:rPr lang="en"/>
              <a:t>RLHF is a slow and delayed process of obtaining human feedback.</a:t>
            </a:r>
            <a:endParaRPr/>
          </a:p>
        </p:txBody>
      </p:sp>
      <p:pic>
        <p:nvPicPr>
          <p:cNvPr id="100" name="Google Shape;100;p19"/>
          <p:cNvPicPr preferRelativeResize="0"/>
          <p:nvPr/>
        </p:nvPicPr>
        <p:blipFill rotWithShape="1">
          <a:blip r:embed="rId3">
            <a:alphaModFix/>
          </a:blip>
          <a:srcRect b="0" l="34121" r="32976" t="0"/>
          <a:stretch/>
        </p:blipFill>
        <p:spPr>
          <a:xfrm>
            <a:off x="152500" y="1185538"/>
            <a:ext cx="2908101" cy="3350275"/>
          </a:xfrm>
          <a:prstGeom prst="rect">
            <a:avLst/>
          </a:prstGeom>
          <a:noFill/>
          <a:ln>
            <a:noFill/>
          </a:ln>
        </p:spPr>
      </p:pic>
      <p:pic>
        <p:nvPicPr>
          <p:cNvPr id="101" name="Google Shape;101;p19"/>
          <p:cNvPicPr preferRelativeResize="0"/>
          <p:nvPr/>
        </p:nvPicPr>
        <p:blipFill rotWithShape="1">
          <a:blip r:embed="rId4">
            <a:alphaModFix/>
          </a:blip>
          <a:srcRect b="1231" l="34121" r="49705" t="67603"/>
          <a:stretch/>
        </p:blipFill>
        <p:spPr>
          <a:xfrm>
            <a:off x="152500" y="3422400"/>
            <a:ext cx="1429501" cy="1044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0"/>
          <p:cNvPicPr preferRelativeResize="0"/>
          <p:nvPr/>
        </p:nvPicPr>
        <p:blipFill>
          <a:blip r:embed="rId3">
            <a:alphaModFix/>
          </a:blip>
          <a:stretch>
            <a:fillRect/>
          </a:stretch>
        </p:blipFill>
        <p:spPr>
          <a:xfrm>
            <a:off x="0" y="0"/>
            <a:ext cx="9143998"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206775"/>
            <a:ext cx="8520600" cy="69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220">
                <a:solidFill>
                  <a:srgbClr val="FF9900"/>
                </a:solidFill>
              </a:rPr>
              <a:t>LoRA &amp; QLoRA</a:t>
            </a:r>
            <a:endParaRPr b="1" sz="3220">
              <a:solidFill>
                <a:srgbClr val="FF9900"/>
              </a:solidFill>
            </a:endParaRPr>
          </a:p>
        </p:txBody>
      </p:sp>
      <p:sp>
        <p:nvSpPr>
          <p:cNvPr id="112" name="Google Shape;112;p21"/>
          <p:cNvSpPr txBox="1"/>
          <p:nvPr>
            <p:ph idx="1" type="body"/>
          </p:nvPr>
        </p:nvSpPr>
        <p:spPr>
          <a:xfrm>
            <a:off x="3192325" y="906675"/>
            <a:ext cx="5366700" cy="3875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Clr>
                <a:schemeClr val="dk1"/>
              </a:buClr>
              <a:buSzPct val="45833"/>
              <a:buFont typeface="Arial"/>
              <a:buNone/>
            </a:pPr>
            <a:r>
              <a:rPr lang="en" sz="2400">
                <a:solidFill>
                  <a:schemeClr val="dk1"/>
                </a:solidFill>
                <a:latin typeface="EB Garamond"/>
                <a:ea typeface="EB Garamond"/>
                <a:cs typeface="EB Garamond"/>
                <a:sym typeface="EB Garamond"/>
              </a:rPr>
              <a:t>Methods</a:t>
            </a:r>
            <a:endParaRPr sz="2400">
              <a:solidFill>
                <a:schemeClr val="dk1"/>
              </a:solidFill>
              <a:latin typeface="EB Garamond"/>
              <a:ea typeface="EB Garamond"/>
              <a:cs typeface="EB Garamond"/>
              <a:sym typeface="EB Garamond"/>
            </a:endParaRPr>
          </a:p>
          <a:p>
            <a:pPr indent="-335280" lvl="0" marL="457200" rtl="0" algn="l">
              <a:spcBef>
                <a:spcPts val="1200"/>
              </a:spcBef>
              <a:spcAft>
                <a:spcPts val="0"/>
              </a:spcAft>
              <a:buClr>
                <a:schemeClr val="dk1"/>
              </a:buClr>
              <a:buSzPct val="100000"/>
              <a:buFont typeface="EB Garamond"/>
              <a:buChar char="-"/>
            </a:pPr>
            <a:r>
              <a:rPr lang="en" sz="2400">
                <a:solidFill>
                  <a:schemeClr val="dk1"/>
                </a:solidFill>
                <a:latin typeface="EB Garamond"/>
                <a:ea typeface="EB Garamond"/>
                <a:cs typeface="EB Garamond"/>
                <a:sym typeface="EB Garamond"/>
              </a:rPr>
              <a:t>Freeze model weights </a:t>
            </a:r>
            <a:endParaRPr sz="2400">
              <a:solidFill>
                <a:schemeClr val="dk1"/>
              </a:solidFill>
              <a:latin typeface="EB Garamond"/>
              <a:ea typeface="EB Garamond"/>
              <a:cs typeface="EB Garamond"/>
              <a:sym typeface="EB Garamond"/>
            </a:endParaRPr>
          </a:p>
          <a:p>
            <a:pPr indent="-335280" lvl="0" marL="457200" rtl="0" algn="l">
              <a:spcBef>
                <a:spcPts val="0"/>
              </a:spcBef>
              <a:spcAft>
                <a:spcPts val="0"/>
              </a:spcAft>
              <a:buClr>
                <a:schemeClr val="dk1"/>
              </a:buClr>
              <a:buSzPct val="100000"/>
              <a:buFont typeface="EB Garamond"/>
              <a:buChar char="-"/>
            </a:pPr>
            <a:r>
              <a:rPr lang="en" sz="2400">
                <a:solidFill>
                  <a:schemeClr val="dk1"/>
                </a:solidFill>
                <a:latin typeface="EB Garamond"/>
                <a:ea typeface="EB Garamond"/>
                <a:cs typeface="EB Garamond"/>
                <a:sym typeface="EB Garamond"/>
              </a:rPr>
              <a:t>Inject trainable rank decomposition into each layer</a:t>
            </a:r>
            <a:endParaRPr sz="2400">
              <a:solidFill>
                <a:schemeClr val="dk1"/>
              </a:solidFill>
              <a:latin typeface="EB Garamond"/>
              <a:ea typeface="EB Garamond"/>
              <a:cs typeface="EB Garamond"/>
              <a:sym typeface="EB Garamond"/>
            </a:endParaRPr>
          </a:p>
          <a:p>
            <a:pPr indent="0" lvl="0" marL="0" rtl="0" algn="l">
              <a:spcBef>
                <a:spcPts val="1200"/>
              </a:spcBef>
              <a:spcAft>
                <a:spcPts val="0"/>
              </a:spcAft>
              <a:buClr>
                <a:schemeClr val="dk1"/>
              </a:buClr>
              <a:buSzPct val="45833"/>
              <a:buFont typeface="Arial"/>
              <a:buNone/>
            </a:pPr>
            <a:r>
              <a:rPr lang="en" sz="2400">
                <a:solidFill>
                  <a:schemeClr val="dk1"/>
                </a:solidFill>
                <a:latin typeface="EB Garamond"/>
                <a:ea typeface="EB Garamond"/>
                <a:cs typeface="EB Garamond"/>
                <a:sym typeface="EB Garamond"/>
              </a:rPr>
              <a:t>Brief Results</a:t>
            </a:r>
            <a:endParaRPr sz="2400">
              <a:solidFill>
                <a:schemeClr val="dk1"/>
              </a:solidFill>
              <a:latin typeface="EB Garamond"/>
              <a:ea typeface="EB Garamond"/>
              <a:cs typeface="EB Garamond"/>
              <a:sym typeface="EB Garamond"/>
            </a:endParaRPr>
          </a:p>
          <a:p>
            <a:pPr indent="-335280" lvl="0" marL="457200" rtl="0" algn="l">
              <a:spcBef>
                <a:spcPts val="1200"/>
              </a:spcBef>
              <a:spcAft>
                <a:spcPts val="0"/>
              </a:spcAft>
              <a:buClr>
                <a:schemeClr val="dk1"/>
              </a:buClr>
              <a:buSzPct val="100000"/>
              <a:buFont typeface="EB Garamond"/>
              <a:buChar char="-"/>
            </a:pPr>
            <a:r>
              <a:rPr lang="en" sz="2400">
                <a:solidFill>
                  <a:schemeClr val="dk1"/>
                </a:solidFill>
                <a:latin typeface="EB Garamond"/>
                <a:ea typeface="EB Garamond"/>
                <a:cs typeface="EB Garamond"/>
                <a:sym typeface="EB Garamond"/>
              </a:rPr>
              <a:t>Significant reduction in the number of trainable parameters to 0.0424% (with 8 LoRA rank)</a:t>
            </a:r>
            <a:endParaRPr sz="2400">
              <a:solidFill>
                <a:schemeClr val="dk1"/>
              </a:solidFill>
              <a:latin typeface="EB Garamond"/>
              <a:ea typeface="EB Garamond"/>
              <a:cs typeface="EB Garamond"/>
              <a:sym typeface="EB Garamond"/>
            </a:endParaRPr>
          </a:p>
          <a:p>
            <a:pPr indent="-335280" lvl="0" marL="457200" rtl="0" algn="l">
              <a:spcBef>
                <a:spcPts val="0"/>
              </a:spcBef>
              <a:spcAft>
                <a:spcPts val="0"/>
              </a:spcAft>
              <a:buClr>
                <a:schemeClr val="dk1"/>
              </a:buClr>
              <a:buSzPct val="100000"/>
              <a:buFont typeface="EB Garamond"/>
              <a:buChar char="-"/>
            </a:pPr>
            <a:r>
              <a:rPr lang="en" sz="2400">
                <a:solidFill>
                  <a:schemeClr val="dk1"/>
                </a:solidFill>
                <a:latin typeface="EB Garamond"/>
                <a:ea typeface="EB Garamond"/>
                <a:cs typeface="EB Garamond"/>
                <a:sym typeface="EB Garamond"/>
              </a:rPr>
              <a:t>Reduce hardware barrier to entry by 2 times</a:t>
            </a:r>
            <a:endParaRPr sz="2400">
              <a:solidFill>
                <a:schemeClr val="dk1"/>
              </a:solidFill>
              <a:latin typeface="EB Garamond"/>
              <a:ea typeface="EB Garamond"/>
              <a:cs typeface="EB Garamond"/>
              <a:sym typeface="EB Garamond"/>
            </a:endParaRPr>
          </a:p>
          <a:p>
            <a:pPr indent="0" lvl="0" marL="0" rtl="0" algn="l">
              <a:spcBef>
                <a:spcPts val="1200"/>
              </a:spcBef>
              <a:spcAft>
                <a:spcPts val="0"/>
              </a:spcAft>
              <a:buNone/>
            </a:pPr>
            <a:r>
              <a:rPr lang="en" sz="2400">
                <a:solidFill>
                  <a:schemeClr val="dk1"/>
                </a:solidFill>
                <a:latin typeface="EB Garamond"/>
                <a:ea typeface="EB Garamond"/>
                <a:cs typeface="EB Garamond"/>
                <a:sym typeface="EB Garamond"/>
              </a:rPr>
              <a:t>QLoRA</a:t>
            </a:r>
            <a:endParaRPr sz="2400">
              <a:solidFill>
                <a:schemeClr val="dk1"/>
              </a:solidFill>
              <a:latin typeface="EB Garamond"/>
              <a:ea typeface="EB Garamond"/>
              <a:cs typeface="EB Garamond"/>
              <a:sym typeface="EB Garamond"/>
            </a:endParaRPr>
          </a:p>
          <a:p>
            <a:pPr indent="-335280" lvl="0" marL="457200" rtl="0" algn="l">
              <a:spcBef>
                <a:spcPts val="1200"/>
              </a:spcBef>
              <a:spcAft>
                <a:spcPts val="0"/>
              </a:spcAft>
              <a:buClr>
                <a:schemeClr val="dk1"/>
              </a:buClr>
              <a:buSzPct val="100000"/>
              <a:buFont typeface="EB Garamond"/>
              <a:buChar char="-"/>
            </a:pPr>
            <a:r>
              <a:rPr lang="en" sz="2400">
                <a:solidFill>
                  <a:schemeClr val="dk1"/>
                </a:solidFill>
                <a:latin typeface="EB Garamond"/>
                <a:ea typeface="EB Garamond"/>
                <a:cs typeface="EB Garamond"/>
                <a:sym typeface="EB Garamond"/>
              </a:rPr>
              <a:t>Quantify base model to 4 bit</a:t>
            </a:r>
            <a:endParaRPr sz="2400">
              <a:solidFill>
                <a:schemeClr val="dk1"/>
              </a:solidFill>
              <a:latin typeface="EB Garamond"/>
              <a:ea typeface="EB Garamond"/>
              <a:cs typeface="EB Garamond"/>
              <a:sym typeface="EB Garamond"/>
            </a:endParaRPr>
          </a:p>
          <a:p>
            <a:pPr indent="-335280" lvl="0" marL="457200" rtl="0" algn="l">
              <a:spcBef>
                <a:spcPts val="0"/>
              </a:spcBef>
              <a:spcAft>
                <a:spcPts val="0"/>
              </a:spcAft>
              <a:buClr>
                <a:schemeClr val="dk1"/>
              </a:buClr>
              <a:buSzPct val="100000"/>
              <a:buFont typeface="EB Garamond"/>
              <a:buChar char="-"/>
            </a:pPr>
            <a:r>
              <a:rPr lang="en" sz="2400">
                <a:solidFill>
                  <a:schemeClr val="dk1"/>
                </a:solidFill>
                <a:latin typeface="EB Garamond"/>
                <a:ea typeface="EB Garamond"/>
                <a:cs typeface="EB Garamond"/>
                <a:sym typeface="EB Garamond"/>
              </a:rPr>
              <a:t>Keep updating LoRA weight</a:t>
            </a:r>
            <a:endParaRPr sz="2400">
              <a:solidFill>
                <a:schemeClr val="dk1"/>
              </a:solidFill>
              <a:latin typeface="EB Garamond"/>
              <a:ea typeface="EB Garamond"/>
              <a:cs typeface="EB Garamond"/>
              <a:sym typeface="EB Garamond"/>
            </a:endParaRPr>
          </a:p>
          <a:p>
            <a:pPr indent="0" lvl="0" marL="0" rtl="0" algn="l">
              <a:spcBef>
                <a:spcPts val="1200"/>
              </a:spcBef>
              <a:spcAft>
                <a:spcPts val="1200"/>
              </a:spcAft>
              <a:buNone/>
            </a:pPr>
            <a:r>
              <a:t/>
            </a:r>
            <a:endParaRPr/>
          </a:p>
        </p:txBody>
      </p:sp>
      <p:pic>
        <p:nvPicPr>
          <p:cNvPr id="113" name="Google Shape;113;p21"/>
          <p:cNvPicPr preferRelativeResize="0"/>
          <p:nvPr/>
        </p:nvPicPr>
        <p:blipFill>
          <a:blip r:embed="rId3">
            <a:alphaModFix/>
          </a:blip>
          <a:stretch>
            <a:fillRect/>
          </a:stretch>
        </p:blipFill>
        <p:spPr>
          <a:xfrm>
            <a:off x="152400" y="906675"/>
            <a:ext cx="2483050" cy="2230745"/>
          </a:xfrm>
          <a:prstGeom prst="rect">
            <a:avLst/>
          </a:prstGeom>
          <a:noFill/>
          <a:ln>
            <a:noFill/>
          </a:ln>
        </p:spPr>
      </p:pic>
      <p:pic>
        <p:nvPicPr>
          <p:cNvPr id="114" name="Google Shape;114;p21"/>
          <p:cNvPicPr preferRelativeResize="0"/>
          <p:nvPr/>
        </p:nvPicPr>
        <p:blipFill>
          <a:blip r:embed="rId4">
            <a:alphaModFix/>
          </a:blip>
          <a:stretch>
            <a:fillRect/>
          </a:stretch>
        </p:blipFill>
        <p:spPr>
          <a:xfrm>
            <a:off x="311699" y="3324325"/>
            <a:ext cx="2814804" cy="1426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